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media/audio1.bin" ContentType="audi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47" r:id="rId1"/>
  </p:sldMasterIdLst>
  <p:sldIdLst>
    <p:sldId id="256" r:id="rId2"/>
    <p:sldId id="257" r:id="rId3"/>
    <p:sldId id="268" r:id="rId4"/>
    <p:sldId id="258" r:id="rId5"/>
    <p:sldId id="259" r:id="rId6"/>
    <p:sldId id="263" r:id="rId7"/>
    <p:sldId id="264" r:id="rId8"/>
    <p:sldId id="265" r:id="rId9"/>
    <p:sldId id="266" r:id="rId10"/>
    <p:sldId id="267" r:id="rId11"/>
    <p:sldId id="260" r:id="rId12"/>
    <p:sldId id="26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Objects="1">
      <p:cViewPr varScale="1">
        <p:scale>
          <a:sx n="65" d="100"/>
          <a:sy n="65" d="100"/>
        </p:scale>
        <p:origin x="-85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6A600ADF-29E0-AD47-A48E-F7D11104BBBE}" type="datetimeFigureOut">
              <a:rPr lang="en-US" smtClean="0"/>
              <a:pPr/>
              <a:t>11/23/10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77404-4987-6C43-B876-243D30FCDEB7}"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6A600ADF-29E0-AD47-A48E-F7D11104BBBE}" type="datetimeFigureOut">
              <a:rPr lang="en-US" smtClean="0"/>
              <a:pPr/>
              <a:t>11/23/10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77404-4987-6C43-B876-243D30FCDEB7}"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6A600ADF-29E0-AD47-A48E-F7D11104BBBE}" type="datetimeFigureOut">
              <a:rPr lang="en-US" smtClean="0"/>
              <a:pPr/>
              <a:t>11/23/10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77404-4987-6C43-B876-243D30FCDEB7}"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A600ADF-29E0-AD47-A48E-F7D11104BBBE}" type="datetimeFigureOut">
              <a:rPr lang="en-US" smtClean="0"/>
              <a:pPr/>
              <a:t>11/23/10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77404-4987-6C43-B876-243D30FCDEB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A600ADF-29E0-AD47-A48E-F7D11104BBBE}" type="datetimeFigureOut">
              <a:rPr lang="en-US" smtClean="0"/>
              <a:pPr/>
              <a:t>11/23/10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77404-4987-6C43-B876-243D30FCDE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A600ADF-29E0-AD47-A48E-F7D11104BBBE}" type="datetimeFigureOut">
              <a:rPr lang="en-US" smtClean="0"/>
              <a:pPr/>
              <a:t>11/23/10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77404-4987-6C43-B876-243D30FCDE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A600ADF-29E0-AD47-A48E-F7D11104BBBE}" type="datetimeFigureOut">
              <a:rPr lang="en-US" smtClean="0"/>
              <a:pPr/>
              <a:t>11/23/10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77404-4987-6C43-B876-243D30FCDE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A600ADF-29E0-AD47-A48E-F7D11104BBBE}" type="datetimeFigureOut">
              <a:rPr lang="en-US" smtClean="0"/>
              <a:pPr/>
              <a:t>11/23/10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77404-4987-6C43-B876-243D30FCDE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A600ADF-29E0-AD47-A48E-F7D11104BBBE}" type="datetimeFigureOut">
              <a:rPr lang="en-US" smtClean="0"/>
              <a:pPr/>
              <a:t>11/23/10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77404-4987-6C43-B876-243D30FCDE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00ADF-29E0-AD47-A48E-F7D11104BBBE}" type="datetimeFigureOut">
              <a:rPr lang="en-US" smtClean="0"/>
              <a:pPr/>
              <a:t>11/23/10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77404-4987-6C43-B876-243D30FCDE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600ADF-29E0-AD47-A48E-F7D11104BBBE}" type="datetimeFigureOut">
              <a:rPr lang="en-US" smtClean="0"/>
              <a:pPr/>
              <a:t>11/23/10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77404-4987-6C43-B876-243D30FCDE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audio" Target="../media/audio1.bin"/><Relationship Id="rId18" Type="http://schemas.openxmlformats.org/officeDocument/2006/relationships/image" Target="../media/image2.jpe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6A600ADF-29E0-AD47-A48E-F7D11104BBBE}" type="datetimeFigureOut">
              <a:rPr lang="en-US" smtClean="0"/>
              <a:pPr/>
              <a:t>11/23/10</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AC377404-4987-6C43-B876-243D30FCDEB7}"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2" name="Action Button: Home 31">
            <a:hlinkClick r:id="" action="ppaction://hlinkshowjump?jump=firstslide" highlightClick="1">
              <a:snd r:embed="rId17" name="Slide Projector"/>
            </a:hlinkClick>
          </p:cNvPr>
          <p:cNvSpPr/>
          <p:nvPr userDrawn="1"/>
        </p:nvSpPr>
        <p:spPr>
          <a:xfrm>
            <a:off x="7543800" y="265846"/>
            <a:ext cx="1066800" cy="909178"/>
          </a:xfrm>
          <a:prstGeom prst="actionButtonHome">
            <a:avLst/>
          </a:prstGeom>
          <a:blipFill rotWithShape="1">
            <a:blip r:embed="rId18"/>
            <a:tile tx="0" ty="0" sx="100000" sy="100000" flip="none" algn="tl"/>
          </a:blipFill>
          <a:ln w="19050" cap="flat">
            <a:bevel/>
          </a:ln>
          <a:effectLst>
            <a:glow rad="101600">
              <a:schemeClr val="accent3">
                <a:alpha val="75000"/>
              </a:schemeClr>
            </a:glow>
            <a:outerShdw blurRad="88900" dist="63500" dir="3000000" algn="br"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9"/>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9"/>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9"/>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slide12.xm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slide" Target="slide2.xml"/><Relationship Id="rId3" Type="http://schemas.openxmlformats.org/officeDocument/2006/relationships/slide" Target="slide4.xml"/><Relationship Id="rId4" Type="http://schemas.openxmlformats.org/officeDocument/2006/relationships/slide" Target="slide5.xml"/><Relationship Id="rId5" Type="http://schemas.openxmlformats.org/officeDocument/2006/relationships/slide" Target="slide6.xml"/><Relationship Id="rId6" Type="http://schemas.openxmlformats.org/officeDocument/2006/relationships/slide" Target="slide7.xml"/><Relationship Id="rId7" Type="http://schemas.openxmlformats.org/officeDocument/2006/relationships/slide" Target="slide8.xml"/><Relationship Id="rId8" Type="http://schemas.openxmlformats.org/officeDocument/2006/relationships/slide" Target="slide9.xml"/><Relationship Id="rId9" Type="http://schemas.openxmlformats.org/officeDocument/2006/relationships/slide" Target="slide10.xml"/><Relationship Id="rId10" Type="http://schemas.openxmlformats.org/officeDocument/2006/relationships/slide" Target="slide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www.eonline.com/" TargetMode="External"/><Relationship Id="rId4" Type="http://schemas.openxmlformats.org/officeDocument/2006/relationships/hyperlink" Target="http://imdb.com/" TargetMode="External"/><Relationship Id="rId5" Type="http://schemas.openxmlformats.org/officeDocument/2006/relationships/hyperlink" Target="http://www.sportingnews.com/" TargetMode="External"/><Relationship Id="rId1" Type="http://schemas.openxmlformats.org/officeDocument/2006/relationships/slideLayout" Target="../slideLayouts/slideLayout9.xml"/><Relationship Id="rId2" Type="http://schemas.openxmlformats.org/officeDocument/2006/relationships/hyperlink" Target="http://www.yahoo.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lebanonpa.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washingtonpost.com/" TargetMode="External"/><Relationship Id="rId4" Type="http://schemas.openxmlformats.org/officeDocument/2006/relationships/hyperlink" Target="http://www.onlinenewspapers.com/" TargetMode="External"/><Relationship Id="rId5" Type="http://schemas.openxmlformats.org/officeDocument/2006/relationships/hyperlink" Target="http://www.cnn.com/" TargetMode="External"/><Relationship Id="rId1" Type="http://schemas.openxmlformats.org/officeDocument/2006/relationships/slideLayout" Target="../slideLayouts/slideLayout9.xml"/><Relationship Id="rId2" Type="http://schemas.openxmlformats.org/officeDocument/2006/relationships/hyperlink" Target="http://www.nytimes.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dangeredspecie.com/" TargetMode="Externa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rot="21001485">
            <a:off x="168910" y="3297800"/>
            <a:ext cx="9119662" cy="986505"/>
          </a:xfrm>
        </p:spPr>
        <p:txBody>
          <a:bodyPr/>
          <a:lstStyle/>
          <a:p>
            <a:r>
              <a:rPr lang="en-US" sz="5200" dirty="0" smtClean="0"/>
              <a:t>Willow Street Time Capsule</a:t>
            </a:r>
            <a:endParaRPr lang="en-US" sz="5200" dirty="0"/>
          </a:p>
        </p:txBody>
      </p:sp>
      <p:sp>
        <p:nvSpPr>
          <p:cNvPr id="3" name="Subtitle 2"/>
          <p:cNvSpPr>
            <a:spLocks noGrp="1"/>
          </p:cNvSpPr>
          <p:nvPr>
            <p:ph type="subTitle" idx="1"/>
          </p:nvPr>
        </p:nvSpPr>
        <p:spPr>
          <a:xfrm>
            <a:off x="152400" y="381000"/>
            <a:ext cx="4114800" cy="2743200"/>
          </a:xfrm>
        </p:spPr>
        <p:txBody>
          <a:bodyPr>
            <a:normAutofit/>
          </a:bodyPr>
          <a:lstStyle/>
          <a:p>
            <a:r>
              <a:rPr lang="en-US" dirty="0" smtClean="0">
                <a:hlinkClick r:id="rId2" action="ppaction://hlinksldjump"/>
              </a:rPr>
              <a:t>Introduction</a:t>
            </a:r>
            <a:endParaRPr lang="en-US" dirty="0" smtClean="0"/>
          </a:p>
          <a:p>
            <a:r>
              <a:rPr lang="en-US" u="sng" dirty="0" smtClean="0">
                <a:solidFill>
                  <a:srgbClr val="FFCC00"/>
                </a:solidFill>
              </a:rPr>
              <a:t>Standards</a:t>
            </a:r>
            <a:endParaRPr lang="en-US" u="sng" dirty="0" smtClean="0">
              <a:solidFill>
                <a:srgbClr val="FFCC00"/>
              </a:solidFill>
            </a:endParaRPr>
          </a:p>
          <a:p>
            <a:r>
              <a:rPr lang="en-US" dirty="0" smtClean="0">
                <a:hlinkClick r:id="rId3" action="ppaction://hlinksldjump"/>
              </a:rPr>
              <a:t>Task</a:t>
            </a:r>
            <a:endParaRPr lang="en-US" dirty="0" smtClean="0"/>
          </a:p>
          <a:p>
            <a:r>
              <a:rPr lang="en-US" dirty="0" smtClean="0">
                <a:hlinkClick r:id="rId4" action="ppaction://hlinksldjump"/>
              </a:rPr>
              <a:t>Process</a:t>
            </a:r>
            <a:r>
              <a:rPr lang="en-US" dirty="0" smtClean="0"/>
              <a:t> </a:t>
            </a:r>
            <a:r>
              <a:rPr lang="en-US" sz="1700" u="sng" dirty="0" smtClean="0">
                <a:hlinkClick r:id="rId4" action="ppaction://hlinksldjump"/>
              </a:rPr>
              <a:t>(1)   </a:t>
            </a:r>
            <a:r>
              <a:rPr lang="en-US" sz="1700" u="sng" dirty="0" smtClean="0">
                <a:hlinkClick r:id="rId5" action="ppaction://hlinksldjump"/>
              </a:rPr>
              <a:t>(2)</a:t>
            </a:r>
            <a:r>
              <a:rPr lang="en-US" sz="1700" u="sng" dirty="0" smtClean="0"/>
              <a:t>   </a:t>
            </a:r>
            <a:r>
              <a:rPr lang="en-US" sz="1700" u="sng" dirty="0" smtClean="0">
                <a:hlinkClick r:id="rId6" action="ppaction://hlinksldjump"/>
              </a:rPr>
              <a:t>(3)</a:t>
            </a:r>
            <a:r>
              <a:rPr lang="en-US" sz="1700" u="sng" dirty="0" smtClean="0"/>
              <a:t>  </a:t>
            </a:r>
            <a:r>
              <a:rPr lang="en-US" sz="1700" u="sng" dirty="0" smtClean="0">
                <a:hlinkClick r:id="rId7" action="ppaction://hlinksldjump"/>
              </a:rPr>
              <a:t>(4)   </a:t>
            </a:r>
            <a:r>
              <a:rPr lang="en-US" sz="1700" u="sng" dirty="0" smtClean="0">
                <a:hlinkClick r:id="rId8" action="ppaction://hlinksldjump"/>
              </a:rPr>
              <a:t>(5)   </a:t>
            </a:r>
            <a:r>
              <a:rPr lang="en-US" sz="1700" u="sng" dirty="0" smtClean="0">
                <a:hlinkClick r:id="rId9" action="ppaction://hlinksldjump"/>
              </a:rPr>
              <a:t>(6)</a:t>
            </a:r>
            <a:endParaRPr lang="en-US" sz="1700" u="sng" dirty="0" smtClean="0"/>
          </a:p>
          <a:p>
            <a:r>
              <a:rPr lang="en-US" dirty="0" smtClean="0">
                <a:hlinkClick r:id="rId10" action="ppaction://hlinksldjump"/>
              </a:rPr>
              <a:t>Evaluation</a:t>
            </a:r>
            <a:endParaRPr lang="en-US" dirty="0" smtClean="0"/>
          </a:p>
          <a:p>
            <a:r>
              <a:rPr lang="en-US" dirty="0" smtClean="0">
                <a:hlinkClick r:id="rId11" action="ppaction://hlinksldjump"/>
              </a:rPr>
              <a:t>Conclusion</a:t>
            </a:r>
            <a:endParaRPr lang="en-US" dirty="0" smtClean="0"/>
          </a:p>
        </p:txBody>
      </p:sp>
      <p:pic>
        <p:nvPicPr>
          <p:cNvPr id="5" name="Picture 4"/>
          <p:cNvPicPr>
            <a:picLocks noChangeAspect="1"/>
          </p:cNvPicPr>
          <p:nvPr/>
        </p:nvPicPr>
        <p:blipFill>
          <a:blip r:embed="rId12">
            <a:alphaModFix amt="59000"/>
          </a:blip>
          <a:stretch>
            <a:fillRect/>
          </a:stretch>
        </p:blipFill>
        <p:spPr>
          <a:xfrm>
            <a:off x="6349554" y="3886200"/>
            <a:ext cx="2262188" cy="2743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(pg. 6)</a:t>
            </a:r>
            <a:endParaRPr lang="en-US" dirty="0"/>
          </a:p>
        </p:txBody>
      </p:sp>
      <p:sp>
        <p:nvSpPr>
          <p:cNvPr id="3" name="TextBox 2"/>
          <p:cNvSpPr txBox="1"/>
          <p:nvPr/>
        </p:nvSpPr>
        <p:spPr>
          <a:xfrm>
            <a:off x="457200" y="3276600"/>
            <a:ext cx="7972425" cy="3416320"/>
          </a:xfrm>
          <a:prstGeom prst="rect">
            <a:avLst/>
          </a:prstGeom>
          <a:noFill/>
        </p:spPr>
        <p:txBody>
          <a:bodyPr wrap="square" rtlCol="0">
            <a:spAutoFit/>
          </a:bodyPr>
          <a:lstStyle/>
          <a:p>
            <a:r>
              <a:rPr lang="en-US" dirty="0" smtClean="0">
                <a:solidFill>
                  <a:srgbClr val="FFFFFF"/>
                </a:solidFill>
              </a:rPr>
              <a:t>1</a:t>
            </a:r>
            <a:r>
              <a:rPr lang="en-US" dirty="0" smtClean="0">
                <a:solidFill>
                  <a:srgbClr val="FFFFFF"/>
                </a:solidFill>
              </a:rPr>
              <a:t>.Find</a:t>
            </a:r>
            <a:r>
              <a:rPr lang="en-US" dirty="0" smtClean="0">
                <a:solidFill>
                  <a:srgbClr val="FFFFFF"/>
                </a:solidFill>
              </a:rPr>
              <a:t> one thing that </a:t>
            </a:r>
            <a:r>
              <a:rPr lang="en-US" dirty="0" smtClean="0">
                <a:solidFill>
                  <a:srgbClr val="FFFFFF"/>
                </a:solidFill>
              </a:rPr>
              <a:t>you think will be more valuable in</a:t>
            </a:r>
            <a:r>
              <a:rPr lang="en-US" dirty="0" smtClean="0">
                <a:solidFill>
                  <a:srgbClr val="FFFFFF"/>
                </a:solidFill>
              </a:rPr>
              <a:t> ten </a:t>
            </a:r>
            <a:r>
              <a:rPr lang="en-US" dirty="0" smtClean="0">
                <a:solidFill>
                  <a:srgbClr val="FFFFFF"/>
                </a:solidFill>
              </a:rPr>
              <a:t>years.  You must support your reasoning as to why you think it will be more valuable.</a:t>
            </a:r>
          </a:p>
          <a:p>
            <a:endParaRPr lang="en-US" dirty="0" smtClean="0">
              <a:solidFill>
                <a:srgbClr val="FFFFFF"/>
              </a:solidFill>
            </a:endParaRPr>
          </a:p>
          <a:p>
            <a:r>
              <a:rPr lang="en-US" dirty="0" smtClean="0">
                <a:solidFill>
                  <a:srgbClr val="FFFFFF"/>
                </a:solidFill>
              </a:rPr>
              <a:t>2.List</a:t>
            </a:r>
            <a:r>
              <a:rPr lang="en-US" dirty="0" smtClean="0">
                <a:solidFill>
                  <a:srgbClr val="FFFFFF"/>
                </a:solidFill>
              </a:rPr>
              <a:t> three </a:t>
            </a:r>
            <a:r>
              <a:rPr lang="en-US" dirty="0" smtClean="0">
                <a:solidFill>
                  <a:srgbClr val="FFFFFF"/>
                </a:solidFill>
              </a:rPr>
              <a:t>goals that you would like to accomplish in the next</a:t>
            </a:r>
            <a:r>
              <a:rPr lang="en-US" dirty="0" smtClean="0">
                <a:solidFill>
                  <a:srgbClr val="FFFFFF"/>
                </a:solidFill>
              </a:rPr>
              <a:t> four </a:t>
            </a:r>
            <a:r>
              <a:rPr lang="en-US" dirty="0" smtClean="0">
                <a:solidFill>
                  <a:srgbClr val="FFFFFF"/>
                </a:solidFill>
              </a:rPr>
              <a:t>years.</a:t>
            </a:r>
          </a:p>
          <a:p>
            <a:endParaRPr lang="en-US" dirty="0" smtClean="0">
              <a:solidFill>
                <a:srgbClr val="FFFFFF"/>
              </a:solidFill>
            </a:endParaRPr>
          </a:p>
          <a:p>
            <a:r>
              <a:rPr lang="en-US" dirty="0" smtClean="0">
                <a:solidFill>
                  <a:srgbClr val="FFFFFF"/>
                </a:solidFill>
              </a:rPr>
              <a:t>3. Write a</a:t>
            </a:r>
            <a:r>
              <a:rPr lang="en-US" dirty="0" smtClean="0">
                <a:solidFill>
                  <a:srgbClr val="FFFFFF"/>
                </a:solidFill>
              </a:rPr>
              <a:t> letter </a:t>
            </a:r>
            <a:r>
              <a:rPr lang="en-US" dirty="0" smtClean="0">
                <a:solidFill>
                  <a:srgbClr val="FFFFFF"/>
                </a:solidFill>
              </a:rPr>
              <a:t>to yourself that will be read</a:t>
            </a:r>
            <a:r>
              <a:rPr lang="en-US" dirty="0" smtClean="0">
                <a:solidFill>
                  <a:srgbClr val="FFFFFF"/>
                </a:solidFill>
              </a:rPr>
              <a:t> on graduation day.  </a:t>
            </a:r>
            <a:r>
              <a:rPr lang="en-US" dirty="0" smtClean="0">
                <a:solidFill>
                  <a:srgbClr val="FFFFFF"/>
                </a:solidFill>
              </a:rPr>
              <a:t>Your paper should focus on goals for the future and how you hope to succeed.  Your paper also needs to contain a daily diary or what a typical day is like for you.  The framing idea for your paper should be “Where are you now and where do you think you will be in</a:t>
            </a:r>
            <a:r>
              <a:rPr lang="en-US" dirty="0" smtClean="0">
                <a:solidFill>
                  <a:srgbClr val="FFFFFF"/>
                </a:solidFill>
              </a:rPr>
              <a:t> 4 </a:t>
            </a:r>
            <a:r>
              <a:rPr lang="en-US" dirty="0" smtClean="0">
                <a:solidFill>
                  <a:srgbClr val="FFFFFF"/>
                </a:solidFill>
              </a:rPr>
              <a:t>years?” </a:t>
            </a:r>
            <a:endParaRPr lang="en-US" dirty="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38600" y="609600"/>
            <a:ext cx="3429000" cy="1066800"/>
          </a:xfrm>
        </p:spPr>
        <p:txBody>
          <a:bodyPr/>
          <a:lstStyle/>
          <a:p>
            <a:r>
              <a:rPr lang="en-US" dirty="0" smtClean="0"/>
              <a:t>Evaluation</a:t>
            </a:r>
            <a:endParaRPr lang="en-US" dirty="0"/>
          </a:p>
        </p:txBody>
      </p:sp>
      <p:graphicFrame>
        <p:nvGraphicFramePr>
          <p:cNvPr id="6" name="Content Placeholder 5"/>
          <p:cNvGraphicFramePr>
            <a:graphicFrameLocks noGrp="1"/>
          </p:cNvGraphicFramePr>
          <p:nvPr>
            <p:ph idx="4294967295"/>
          </p:nvPr>
        </p:nvGraphicFramePr>
        <p:xfrm>
          <a:off x="457200" y="1981200"/>
          <a:ext cx="8382000" cy="4419600"/>
        </p:xfrm>
        <a:graphic>
          <a:graphicData uri="http://schemas.openxmlformats.org/drawingml/2006/table">
            <a:tbl>
              <a:tblPr firstRow="1" bandRow="1">
                <a:tableStyleId>{5C22544A-7EE6-4342-B048-85BDC9FD1C3A}</a:tableStyleId>
              </a:tblPr>
              <a:tblGrid>
                <a:gridCol w="1066800"/>
                <a:gridCol w="1600200"/>
                <a:gridCol w="1752600"/>
                <a:gridCol w="2133600"/>
                <a:gridCol w="1828800"/>
              </a:tblGrid>
              <a:tr h="1055694">
                <a:tc>
                  <a:txBody>
                    <a:bodyPr/>
                    <a:lstStyle/>
                    <a:p>
                      <a:endParaRPr lang="en-US" b="0" dirty="0"/>
                    </a:p>
                  </a:txBody>
                  <a:tcPr/>
                </a:tc>
                <a:tc>
                  <a:txBody>
                    <a:bodyPr/>
                    <a:lstStyle/>
                    <a:p>
                      <a:r>
                        <a:rPr lang="en-US" dirty="0" smtClean="0"/>
                        <a:t>BEGINNING</a:t>
                      </a:r>
                    </a:p>
                    <a:p>
                      <a:r>
                        <a:rPr lang="en-US" dirty="0" smtClean="0"/>
                        <a:t>(1)</a:t>
                      </a:r>
                      <a:endParaRPr lang="en-US" dirty="0"/>
                    </a:p>
                  </a:txBody>
                  <a:tcPr/>
                </a:tc>
                <a:tc>
                  <a:txBody>
                    <a:bodyPr/>
                    <a:lstStyle/>
                    <a:p>
                      <a:r>
                        <a:rPr lang="en-US" dirty="0" smtClean="0"/>
                        <a:t>DEVELOPING </a:t>
                      </a:r>
                    </a:p>
                    <a:p>
                      <a:r>
                        <a:rPr lang="en-US" dirty="0" smtClean="0"/>
                        <a:t>(2)</a:t>
                      </a:r>
                      <a:endParaRPr lang="en-US" dirty="0"/>
                    </a:p>
                  </a:txBody>
                  <a:tcPr/>
                </a:tc>
                <a:tc>
                  <a:txBody>
                    <a:bodyPr/>
                    <a:lstStyle/>
                    <a:p>
                      <a:r>
                        <a:rPr lang="en-US" dirty="0" smtClean="0"/>
                        <a:t>ACCOMPLISHED</a:t>
                      </a:r>
                      <a:r>
                        <a:rPr lang="en-US" baseline="0" dirty="0" smtClean="0"/>
                        <a:t> </a:t>
                      </a:r>
                    </a:p>
                    <a:p>
                      <a:r>
                        <a:rPr lang="en-US" baseline="0" dirty="0" smtClean="0"/>
                        <a:t>(3)</a:t>
                      </a:r>
                      <a:endParaRPr lang="en-US" dirty="0"/>
                    </a:p>
                  </a:txBody>
                  <a:tcPr/>
                </a:tc>
                <a:tc>
                  <a:txBody>
                    <a:bodyPr/>
                    <a:lstStyle/>
                    <a:p>
                      <a:r>
                        <a:rPr lang="en-US" dirty="0" smtClean="0"/>
                        <a:t>EXEMPLARY</a:t>
                      </a:r>
                    </a:p>
                    <a:p>
                      <a:r>
                        <a:rPr lang="en-US" dirty="0" smtClean="0"/>
                        <a:t>(4)</a:t>
                      </a:r>
                      <a:endParaRPr lang="en-US" dirty="0"/>
                    </a:p>
                  </a:txBody>
                  <a:tcPr/>
                </a:tc>
              </a:tr>
              <a:tr h="1055694">
                <a:tc>
                  <a:txBody>
                    <a:bodyPr/>
                    <a:lstStyle/>
                    <a:p>
                      <a:r>
                        <a:rPr lang="en-US" sz="1200" dirty="0" smtClean="0"/>
                        <a:t>TIME</a:t>
                      </a:r>
                      <a:r>
                        <a:rPr lang="en-US" sz="1200" baseline="0" dirty="0" smtClean="0"/>
                        <a:t> CAPSULE CONTENTS</a:t>
                      </a:r>
                      <a:endParaRPr lang="en-US" sz="1200" dirty="0"/>
                    </a:p>
                  </a:txBody>
                  <a:tcPr/>
                </a:tc>
                <a:tc>
                  <a:txBody>
                    <a:bodyPr/>
                    <a:lstStyle/>
                    <a:p>
                      <a:r>
                        <a:rPr lang="en-US" sz="1200" dirty="0" smtClean="0"/>
                        <a:t>You answer fewer than half the questions and you fail to compose any essays.</a:t>
                      </a:r>
                      <a:endParaRPr lang="en-US" sz="1200" dirty="0"/>
                    </a:p>
                  </a:txBody>
                  <a:tcPr/>
                </a:tc>
                <a:tc>
                  <a:txBody>
                    <a:bodyPr/>
                    <a:lstStyle/>
                    <a:p>
                      <a:r>
                        <a:rPr lang="en-US" sz="1200" dirty="0" smtClean="0"/>
                        <a:t>You answer all the questions but your essays are brief and unorganized.</a:t>
                      </a:r>
                      <a:endParaRPr lang="en-US" sz="1200" dirty="0"/>
                    </a:p>
                  </a:txBody>
                  <a:tcPr/>
                </a:tc>
                <a:tc>
                  <a:txBody>
                    <a:bodyPr/>
                    <a:lstStyle/>
                    <a:p>
                      <a:r>
                        <a:rPr lang="en-US" sz="1200" dirty="0" smtClean="0"/>
                        <a:t>You answer all the questions and your essays meet length requirements but they still lack complete cohesion.</a:t>
                      </a:r>
                      <a:endParaRPr lang="en-US" sz="1200" dirty="0"/>
                    </a:p>
                  </a:txBody>
                  <a:tcPr/>
                </a:tc>
                <a:tc>
                  <a:txBody>
                    <a:bodyPr/>
                    <a:lstStyle/>
                    <a:p>
                      <a:r>
                        <a:rPr lang="en-US" sz="1200" dirty="0" smtClean="0"/>
                        <a:t>You answer all the questions and your essays are thoughtful and complete.</a:t>
                      </a:r>
                      <a:endParaRPr lang="en-US" sz="1200" dirty="0"/>
                    </a:p>
                  </a:txBody>
                  <a:tcPr/>
                </a:tc>
              </a:tr>
              <a:tr h="1252518">
                <a:tc>
                  <a:txBody>
                    <a:bodyPr/>
                    <a:lstStyle/>
                    <a:p>
                      <a:r>
                        <a:rPr lang="en-US" sz="1200" dirty="0" smtClean="0"/>
                        <a:t>WORKING IN GROUP</a:t>
                      </a:r>
                      <a:endParaRPr lang="en-US" sz="1200" dirty="0"/>
                    </a:p>
                  </a:txBody>
                  <a:tcPr/>
                </a:tc>
                <a:tc>
                  <a:txBody>
                    <a:bodyPr/>
                    <a:lstStyle/>
                    <a:p>
                      <a:r>
                        <a:rPr lang="en-US" sz="1200" dirty="0" smtClean="0"/>
                        <a:t>You</a:t>
                      </a:r>
                      <a:r>
                        <a:rPr lang="en-US" sz="1200" baseline="0" dirty="0" smtClean="0"/>
                        <a:t> put no effort into participating or finding information.</a:t>
                      </a:r>
                      <a:endParaRPr lang="en-US" sz="1200" dirty="0"/>
                    </a:p>
                  </a:txBody>
                  <a:tcPr/>
                </a:tc>
                <a:tc>
                  <a:txBody>
                    <a:bodyPr/>
                    <a:lstStyle/>
                    <a:p>
                      <a:r>
                        <a:rPr lang="en-US" sz="1200" dirty="0" smtClean="0"/>
                        <a:t>You participated, but little</a:t>
                      </a:r>
                      <a:r>
                        <a:rPr lang="en-US" sz="1200" baseline="0" dirty="0" smtClean="0"/>
                        <a:t> effort was put into finding quality information.</a:t>
                      </a:r>
                      <a:endParaRPr lang="en-US" sz="1200" dirty="0"/>
                    </a:p>
                  </a:txBody>
                  <a:tcPr/>
                </a:tc>
                <a:tc>
                  <a:txBody>
                    <a:bodyPr/>
                    <a:lstStyle/>
                    <a:p>
                      <a:r>
                        <a:rPr lang="en-US" sz="1200" dirty="0" smtClean="0"/>
                        <a:t>You</a:t>
                      </a:r>
                      <a:r>
                        <a:rPr lang="en-US" sz="1200" baseline="0" dirty="0" smtClean="0"/>
                        <a:t> showed effort to participate but did not do an equal amount of work as other group members.</a:t>
                      </a:r>
                      <a:endParaRPr lang="en-US" sz="1200" dirty="0"/>
                    </a:p>
                  </a:txBody>
                  <a:tcPr/>
                </a:tc>
                <a:tc>
                  <a:txBody>
                    <a:bodyPr/>
                    <a:lstStyle/>
                    <a:p>
                      <a:r>
                        <a:rPr lang="en-US" sz="1200" dirty="0" smtClean="0"/>
                        <a:t>An equal</a:t>
                      </a:r>
                      <a:r>
                        <a:rPr lang="en-US" sz="1200" baseline="0" dirty="0" smtClean="0"/>
                        <a:t> amount of work was completed, and quality work was produced.</a:t>
                      </a:r>
                      <a:endParaRPr lang="en-US" sz="1200" dirty="0"/>
                    </a:p>
                  </a:txBody>
                  <a:tcPr/>
                </a:tc>
              </a:tr>
              <a:tr h="1055694">
                <a:tc>
                  <a:txBody>
                    <a:bodyPr/>
                    <a:lstStyle/>
                    <a:p>
                      <a:r>
                        <a:rPr lang="en-US" sz="1200" dirty="0" smtClean="0"/>
                        <a:t>Total</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92713" y="990600"/>
            <a:ext cx="3951287" cy="1431925"/>
          </a:xfrm>
        </p:spPr>
        <p:txBody>
          <a:bodyPr/>
          <a:lstStyle/>
          <a:p>
            <a:r>
              <a:rPr lang="en-US" dirty="0" smtClean="0"/>
              <a:t>Conclusion</a:t>
            </a:r>
            <a:endParaRPr lang="en-US" dirty="0"/>
          </a:p>
        </p:txBody>
      </p:sp>
      <p:sp>
        <p:nvSpPr>
          <p:cNvPr id="3" name="Content Placeholder 2"/>
          <p:cNvSpPr>
            <a:spLocks noGrp="1"/>
          </p:cNvSpPr>
          <p:nvPr>
            <p:ph type="body" sz="half" idx="4294967295"/>
          </p:nvPr>
        </p:nvSpPr>
        <p:spPr>
          <a:xfrm>
            <a:off x="838200" y="2547938"/>
            <a:ext cx="8077200" cy="3014662"/>
          </a:xfrm>
        </p:spPr>
        <p:txBody>
          <a:bodyPr anchor="ctr">
            <a:normAutofit/>
          </a:bodyPr>
          <a:lstStyle/>
          <a:p>
            <a:pPr algn="ctr">
              <a:buNone/>
            </a:pPr>
            <a:r>
              <a:rPr lang="en-US" sz="2000" dirty="0" smtClean="0"/>
              <a:t>Think of how much your own life has already changed and many of you are under fourteen years of age. What will people think of you or your life 100 years from now?  How will you remember yourself even five years from now? This is your chance to put your own stamp on your community, and your world for future generations.  Make sure this time capsule SCREAMS ‘you’ and what you find important to pass on to future generations!</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It’s official! Your class will be the last class to attend Willow Street Academy. This means that only two classes EVER attended this school. Although the stay at Willow Street was a short one, it needs to be remembered accurately.</a:t>
            </a:r>
            <a:endParaRPr lang="en-US" dirty="0" smtClean="0"/>
          </a:p>
          <a:p>
            <a:r>
              <a:rPr lang="en-US" dirty="0" smtClean="0"/>
              <a:t>Who better to document the memories at Willow Street Academy than YOU?</a:t>
            </a:r>
            <a:endParaRPr lang="en-US" dirty="0" smtClean="0"/>
          </a:p>
        </p:txBody>
      </p:sp>
      <p:sp>
        <p:nvSpPr>
          <p:cNvPr id="4" name="Rectangle 3"/>
          <p:cNvSpPr/>
          <p:nvPr/>
        </p:nvSpPr>
        <p:spPr>
          <a:xfrm rot="643205">
            <a:off x="1365625" y="1547406"/>
            <a:ext cx="7443865" cy="58477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smtClean="0">
                <a:ln/>
                <a:solidFill>
                  <a:schemeClr val="accent3"/>
                </a:solidFill>
              </a:rPr>
              <a:t>How will you</a:t>
            </a:r>
            <a:r>
              <a:rPr lang="en-US" sz="3200" b="1" dirty="0" smtClean="0">
                <a:ln/>
                <a:solidFill>
                  <a:schemeClr val="accent3"/>
                </a:solidFill>
              </a:rPr>
              <a:t> remember high school?</a:t>
            </a:r>
            <a:endParaRPr lang="en-US" sz="3200" b="1" dirty="0">
              <a:ln/>
              <a:solidFill>
                <a:schemeClr val="accent3"/>
              </a:solidFill>
            </a:endParaRPr>
          </a:p>
        </p:txBody>
      </p:sp>
      <p:pic>
        <p:nvPicPr>
          <p:cNvPr id="5" name="Picture 4"/>
          <p:cNvPicPr>
            <a:picLocks noChangeAspect="1"/>
          </p:cNvPicPr>
          <p:nvPr/>
        </p:nvPicPr>
        <p:blipFill>
          <a:blip r:embed="rId2"/>
          <a:stretch>
            <a:fillRect/>
          </a:stretch>
        </p:blipFill>
        <p:spPr>
          <a:xfrm rot="19776038">
            <a:off x="7853515" y="3947793"/>
            <a:ext cx="1115759" cy="993723"/>
          </a:xfrm>
          <a:prstGeom prst="rect">
            <a:avLst/>
          </a:prstGeom>
        </p:spPr>
      </p:pic>
      <p:pic>
        <p:nvPicPr>
          <p:cNvPr id="6" name="Picture 5"/>
          <p:cNvPicPr>
            <a:picLocks noChangeAspect="1"/>
          </p:cNvPicPr>
          <p:nvPr/>
        </p:nvPicPr>
        <p:blipFill>
          <a:blip r:embed="rId3"/>
          <a:stretch>
            <a:fillRect/>
          </a:stretch>
        </p:blipFill>
        <p:spPr>
          <a:xfrm rot="20562971" flipH="1">
            <a:off x="112924" y="4315331"/>
            <a:ext cx="975007" cy="90835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4469" y="1157020"/>
            <a:ext cx="7716837" cy="1447800"/>
          </a:xfrm>
        </p:spPr>
        <p:txBody>
          <a:bodyPr/>
          <a:lstStyle/>
          <a:p>
            <a:r>
              <a:rPr lang="en-US" dirty="0" smtClean="0"/>
              <a:t>Standards</a:t>
            </a:r>
            <a:endParaRPr lang="en-US" dirty="0"/>
          </a:p>
        </p:txBody>
      </p:sp>
      <p:sp>
        <p:nvSpPr>
          <p:cNvPr id="7" name="Text Placeholder 6"/>
          <p:cNvSpPr>
            <a:spLocks noGrp="1"/>
          </p:cNvSpPr>
          <p:nvPr>
            <p:ph type="body" idx="1"/>
          </p:nvPr>
        </p:nvSpPr>
        <p:spPr>
          <a:xfrm>
            <a:off x="712788" y="2261920"/>
            <a:ext cx="3657600" cy="685800"/>
          </a:xfrm>
        </p:spPr>
        <p:txBody>
          <a:bodyPr/>
          <a:lstStyle/>
          <a:p>
            <a:r>
              <a:rPr lang="en-US" dirty="0" smtClean="0"/>
              <a:t>PA Academic</a:t>
            </a:r>
            <a:endParaRPr lang="en-US" dirty="0"/>
          </a:p>
        </p:txBody>
      </p:sp>
      <p:sp>
        <p:nvSpPr>
          <p:cNvPr id="3" name="Content Placeholder 2"/>
          <p:cNvSpPr>
            <a:spLocks noGrp="1"/>
          </p:cNvSpPr>
          <p:nvPr>
            <p:ph sz="half" idx="2"/>
          </p:nvPr>
        </p:nvSpPr>
        <p:spPr>
          <a:xfrm>
            <a:off x="228600" y="2947720"/>
            <a:ext cx="4141788" cy="3910280"/>
          </a:xfrm>
        </p:spPr>
        <p:txBody>
          <a:bodyPr>
            <a:normAutofit/>
          </a:bodyPr>
          <a:lstStyle/>
          <a:p>
            <a:pPr marL="0" indent="0">
              <a:spcAft>
                <a:spcPts val="600"/>
              </a:spcAft>
              <a:buNone/>
            </a:pPr>
            <a:r>
              <a:rPr lang="en-US" dirty="0" smtClean="0"/>
              <a:t>1.2 Students read, understand, and respond to informational text.</a:t>
            </a:r>
          </a:p>
          <a:p>
            <a:pPr marL="0" indent="0">
              <a:spcAft>
                <a:spcPts val="600"/>
              </a:spcAft>
              <a:buNone/>
            </a:pPr>
            <a:r>
              <a:rPr lang="en-US" dirty="0" smtClean="0"/>
              <a:t>1.4 Students write for different purposes and audiences.</a:t>
            </a:r>
          </a:p>
          <a:p>
            <a:pPr marL="0" indent="0">
              <a:spcAft>
                <a:spcPts val="600"/>
              </a:spcAft>
              <a:buNone/>
            </a:pPr>
            <a:r>
              <a:rPr lang="en-US" dirty="0" smtClean="0"/>
              <a:t>1.8 Students gather information from a variety of sources, analyzing and evaluating the quality of information they obtain to answer research questions.</a:t>
            </a:r>
          </a:p>
          <a:p>
            <a:pPr marL="0" indent="0">
              <a:spcAft>
                <a:spcPts val="600"/>
              </a:spcAft>
              <a:buNone/>
            </a:pPr>
            <a:r>
              <a:rPr lang="en-US" dirty="0" smtClean="0"/>
              <a:t>1.9 Students use technology to locate, evaluate, and collect information from a variety of sources for a variety of purposes.</a:t>
            </a:r>
            <a:endParaRPr lang="en-US" dirty="0" smtClean="0"/>
          </a:p>
        </p:txBody>
      </p:sp>
      <p:sp>
        <p:nvSpPr>
          <p:cNvPr id="8" name="Text Placeholder 7"/>
          <p:cNvSpPr>
            <a:spLocks noGrp="1"/>
          </p:cNvSpPr>
          <p:nvPr>
            <p:ph type="body" sz="quarter" idx="3"/>
          </p:nvPr>
        </p:nvSpPr>
        <p:spPr>
          <a:xfrm>
            <a:off x="4773706" y="2261920"/>
            <a:ext cx="3657600" cy="685800"/>
          </a:xfrm>
        </p:spPr>
        <p:txBody>
          <a:bodyPr/>
          <a:lstStyle/>
          <a:p>
            <a:r>
              <a:rPr lang="en-US" dirty="0" smtClean="0"/>
              <a:t>ITSE</a:t>
            </a:r>
            <a:endParaRPr lang="en-US" dirty="0"/>
          </a:p>
        </p:txBody>
      </p:sp>
      <p:sp>
        <p:nvSpPr>
          <p:cNvPr id="9" name="Content Placeholder 8"/>
          <p:cNvSpPr>
            <a:spLocks noGrp="1"/>
          </p:cNvSpPr>
          <p:nvPr>
            <p:ph sz="quarter" idx="4"/>
          </p:nvPr>
        </p:nvSpPr>
        <p:spPr>
          <a:xfrm>
            <a:off x="4572000" y="2947720"/>
            <a:ext cx="4267200" cy="3453079"/>
          </a:xfrm>
        </p:spPr>
        <p:txBody>
          <a:bodyPr/>
          <a:lstStyle/>
          <a:p>
            <a:pPr marL="0" indent="0">
              <a:spcAft>
                <a:spcPts val="600"/>
              </a:spcAft>
              <a:buNone/>
            </a:pPr>
            <a:r>
              <a:rPr lang="en-US" dirty="0" smtClean="0"/>
              <a:t>1.B Students create original works as a means of personal or group expression.</a:t>
            </a:r>
          </a:p>
          <a:p>
            <a:pPr marL="0" indent="0">
              <a:spcAft>
                <a:spcPts val="600"/>
              </a:spcAft>
              <a:buNone/>
            </a:pPr>
            <a:r>
              <a:rPr lang="en-US" dirty="0" smtClean="0"/>
              <a:t>2.B Students communicate information and ideas effectively to multiple audiences using a variety of media and formats.</a:t>
            </a:r>
          </a:p>
          <a:p>
            <a:pPr marL="0" indent="0">
              <a:spcAft>
                <a:spcPts val="600"/>
              </a:spcAft>
              <a:buNone/>
            </a:pPr>
            <a:r>
              <a:rPr lang="en-US" dirty="0" smtClean="0"/>
              <a:t>3.C Students evaluate and select information sources and digital tools based on the appropriateness </a:t>
            </a:r>
            <a:r>
              <a:rPr lang="en-US" smtClean="0"/>
              <a:t>to specific tasks</a:t>
            </a:r>
            <a:endParaRPr lang="en-US" dirty="0"/>
          </a:p>
        </p:txBody>
      </p:sp>
      <p:pic>
        <p:nvPicPr>
          <p:cNvPr id="5" name="Picture 4"/>
          <p:cNvPicPr>
            <a:picLocks noChangeAspect="1"/>
          </p:cNvPicPr>
          <p:nvPr/>
        </p:nvPicPr>
        <p:blipFill>
          <a:blip r:embed="rId2"/>
          <a:stretch>
            <a:fillRect/>
          </a:stretch>
        </p:blipFill>
        <p:spPr>
          <a:xfrm rot="19776038">
            <a:off x="403326" y="518793"/>
            <a:ext cx="1115759" cy="993723"/>
          </a:xfrm>
          <a:prstGeom prst="rect">
            <a:avLst/>
          </a:prstGeom>
        </p:spPr>
      </p:pic>
      <p:pic>
        <p:nvPicPr>
          <p:cNvPr id="6" name="Picture 5"/>
          <p:cNvPicPr>
            <a:picLocks noChangeAspect="1"/>
          </p:cNvPicPr>
          <p:nvPr/>
        </p:nvPicPr>
        <p:blipFill>
          <a:blip r:embed="rId3"/>
          <a:stretch>
            <a:fillRect/>
          </a:stretch>
        </p:blipFill>
        <p:spPr>
          <a:xfrm rot="20562971" flipH="1">
            <a:off x="5487057" y="1229233"/>
            <a:ext cx="975007" cy="90835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sp>
        <p:nvSpPr>
          <p:cNvPr id="3" name="Content Placeholder 2"/>
          <p:cNvSpPr>
            <a:spLocks noGrp="1"/>
          </p:cNvSpPr>
          <p:nvPr>
            <p:ph idx="1"/>
          </p:nvPr>
        </p:nvSpPr>
        <p:spPr/>
        <p:txBody>
          <a:bodyPr>
            <a:normAutofit fontScale="92500"/>
          </a:bodyPr>
          <a:lstStyle/>
          <a:p>
            <a:r>
              <a:rPr lang="en-US" dirty="0" smtClean="0"/>
              <a:t>You </a:t>
            </a:r>
            <a:r>
              <a:rPr lang="en-US" dirty="0" smtClean="0"/>
              <a:t>will have 2</a:t>
            </a:r>
            <a:r>
              <a:rPr lang="en-US" dirty="0" smtClean="0"/>
              <a:t> days </a:t>
            </a:r>
            <a:r>
              <a:rPr lang="en-US" dirty="0" smtClean="0"/>
              <a:t>to compile various items that represent you, your community, and your</a:t>
            </a:r>
            <a:r>
              <a:rPr lang="en-US" dirty="0" smtClean="0"/>
              <a:t> VERY unique high school experience. </a:t>
            </a:r>
            <a:endParaRPr lang="en-US" dirty="0" smtClean="0"/>
          </a:p>
          <a:p>
            <a:r>
              <a:rPr lang="en-US" dirty="0" smtClean="0"/>
              <a:t>You will be </a:t>
            </a:r>
            <a:r>
              <a:rPr lang="en-US" dirty="0" smtClean="0"/>
              <a:t>required to research information on current global and local events,</a:t>
            </a:r>
            <a:r>
              <a:rPr lang="en-US" dirty="0" smtClean="0"/>
              <a:t> entertainment</a:t>
            </a:r>
            <a:r>
              <a:rPr lang="en-US" dirty="0" smtClean="0"/>
              <a:t>, culture, any other information</a:t>
            </a:r>
            <a:r>
              <a:rPr lang="en-US" dirty="0" smtClean="0"/>
              <a:t> you see to </a:t>
            </a:r>
            <a:r>
              <a:rPr lang="en-US" dirty="0" smtClean="0"/>
              <a:t>be of importance to today’s society.</a:t>
            </a:r>
          </a:p>
          <a:p>
            <a:r>
              <a:rPr lang="en-US" dirty="0" smtClean="0"/>
              <a:t>Possible references are listed on the following slide.</a:t>
            </a:r>
            <a:endParaRPr lang="en-US" dirty="0"/>
          </a:p>
        </p:txBody>
      </p:sp>
      <p:pic>
        <p:nvPicPr>
          <p:cNvPr id="6" name="Picture 5"/>
          <p:cNvPicPr>
            <a:picLocks noChangeAspect="1"/>
          </p:cNvPicPr>
          <p:nvPr/>
        </p:nvPicPr>
        <p:blipFill>
          <a:blip r:embed="rId2">
            <a:alphaModFix amt="82000"/>
          </a:blip>
          <a:stretch>
            <a:fillRect/>
          </a:stretch>
        </p:blipFill>
        <p:spPr>
          <a:xfrm>
            <a:off x="4340310" y="711200"/>
            <a:ext cx="2136689" cy="2108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1676400"/>
            <a:ext cx="3429000" cy="609600"/>
          </a:xfrm>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3027" dirty="0" smtClean="0"/>
              <a:t>Process (pg. 1)</a:t>
            </a:r>
          </a:p>
          <a:p>
            <a:pPr>
              <a:buNone/>
            </a:pPr>
            <a:r>
              <a:rPr lang="en-US" sz="2100" b="1" dirty="0" smtClean="0">
                <a:effectLst/>
              </a:rPr>
              <a:t>Answer the following </a:t>
            </a:r>
            <a:r>
              <a:rPr lang="en-US" sz="2100" b="1" dirty="0" smtClean="0">
                <a:effectLst/>
              </a:rPr>
              <a:t>questions. </a:t>
            </a:r>
            <a:r>
              <a:rPr lang="en-US" sz="2100" b="1" dirty="0" smtClean="0">
                <a:effectLst/>
              </a:rPr>
              <a:t>Use a separate sheet of paper to record your </a:t>
            </a:r>
            <a:r>
              <a:rPr lang="en-US" sz="2100" b="1" dirty="0" smtClean="0">
                <a:effectLst/>
              </a:rPr>
              <a:t>answers</a:t>
            </a:r>
            <a:r>
              <a:rPr lang="en-US" sz="2100" b="1" dirty="0" smtClean="0">
                <a:effectLst/>
              </a:rPr>
              <a:t>.</a:t>
            </a:r>
            <a:endParaRPr lang="en-US" sz="2100" dirty="0" smtClean="0">
              <a:effectLst/>
            </a:endParaRPr>
          </a:p>
          <a:p>
            <a:pPr lvl="0"/>
            <a:r>
              <a:rPr lang="en-US" dirty="0" smtClean="0"/>
              <a:t>Who won the World Series this year?</a:t>
            </a:r>
          </a:p>
          <a:p>
            <a:pPr lvl="0"/>
            <a:r>
              <a:rPr lang="en-US" dirty="0" smtClean="0"/>
              <a:t>Who won the Super Bowl this year?</a:t>
            </a:r>
          </a:p>
          <a:p>
            <a:pPr lvl="0"/>
            <a:r>
              <a:rPr lang="en-US" dirty="0" smtClean="0"/>
              <a:t>What was the top grossing movie of this year?</a:t>
            </a:r>
          </a:p>
          <a:p>
            <a:pPr lvl="0"/>
            <a:r>
              <a:rPr lang="en-US" dirty="0" smtClean="0"/>
              <a:t>What were the best selling fiction and non-fiction books this year?</a:t>
            </a:r>
          </a:p>
          <a:p>
            <a:pPr>
              <a:buNone/>
            </a:pPr>
            <a:endParaRPr lang="en-US" dirty="0"/>
          </a:p>
        </p:txBody>
      </p:sp>
      <p:sp>
        <p:nvSpPr>
          <p:cNvPr id="4" name="Text Placeholder 3"/>
          <p:cNvSpPr>
            <a:spLocks noGrp="1"/>
          </p:cNvSpPr>
          <p:nvPr>
            <p:ph type="body" sz="half" idx="2"/>
          </p:nvPr>
        </p:nvSpPr>
        <p:spPr>
          <a:xfrm>
            <a:off x="533400" y="2286001"/>
            <a:ext cx="3429000" cy="3733800"/>
          </a:xfrm>
        </p:spPr>
        <p:txBody>
          <a:bodyPr>
            <a:normAutofit/>
          </a:bodyPr>
          <a:lstStyle/>
          <a:p>
            <a:r>
              <a:rPr lang="en-US" u="sng" dirty="0" smtClean="0">
                <a:hlinkClick r:id="rId2"/>
              </a:rPr>
              <a:t>http://www.yahoo.com/</a:t>
            </a:r>
            <a:endParaRPr lang="en-US" dirty="0" smtClean="0"/>
          </a:p>
          <a:p>
            <a:r>
              <a:rPr lang="en-US" u="sng" dirty="0" smtClean="0">
                <a:hlinkClick r:id="rId3"/>
              </a:rPr>
              <a:t>http://www.eonline.com/</a:t>
            </a:r>
            <a:endParaRPr lang="en-US" dirty="0" smtClean="0"/>
          </a:p>
          <a:p>
            <a:r>
              <a:rPr lang="en-US" u="sng" dirty="0" smtClean="0">
                <a:hlinkClick r:id="rId4"/>
              </a:rPr>
              <a:t>http://imdb.com/</a:t>
            </a:r>
            <a:endParaRPr lang="en-US" dirty="0" smtClean="0"/>
          </a:p>
          <a:p>
            <a:r>
              <a:rPr lang="en-US" dirty="0" smtClean="0"/>
              <a:t> </a:t>
            </a:r>
            <a:r>
              <a:rPr lang="en-US" u="sng" dirty="0" smtClean="0">
                <a:hlinkClick r:id="rId5"/>
              </a:rPr>
              <a:t>http://www.sportingnews.com/</a:t>
            </a: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4000" dirty="0" smtClean="0"/>
              <a:t>Process (pg.2)</a:t>
            </a:r>
          </a:p>
          <a:p>
            <a:pPr>
              <a:buNone/>
            </a:pPr>
            <a:r>
              <a:rPr lang="en-US" sz="2800" dirty="0" smtClean="0"/>
              <a:t>Topic-</a:t>
            </a:r>
            <a:r>
              <a:rPr lang="en-US" sz="2800" dirty="0" smtClean="0"/>
              <a:t> Local</a:t>
            </a:r>
          </a:p>
          <a:p>
            <a:pPr>
              <a:buNone/>
            </a:pPr>
            <a:r>
              <a:rPr lang="en-US" sz="2800" dirty="0" smtClean="0"/>
              <a:t>·        Who</a:t>
            </a:r>
            <a:r>
              <a:rPr lang="en-US" sz="2800" dirty="0" smtClean="0"/>
              <a:t> is the Principal of your school?</a:t>
            </a:r>
          </a:p>
          <a:p>
            <a:pPr>
              <a:buNone/>
            </a:pPr>
            <a:r>
              <a:rPr lang="en-US" sz="2800" dirty="0" smtClean="0"/>
              <a:t>·       </a:t>
            </a:r>
            <a:r>
              <a:rPr lang="en-US" sz="2800" dirty="0" smtClean="0"/>
              <a:t> Who is your guidance counselor?</a:t>
            </a:r>
          </a:p>
          <a:p>
            <a:pPr>
              <a:buNone/>
            </a:pPr>
            <a:r>
              <a:rPr lang="en-US" sz="2800" dirty="0" smtClean="0"/>
              <a:t>·     </a:t>
            </a:r>
            <a:r>
              <a:rPr lang="en-US" sz="2800" dirty="0" smtClean="0"/>
              <a:t> </a:t>
            </a:r>
            <a:r>
              <a:rPr lang="en-US" sz="2800" dirty="0" smtClean="0"/>
              <a:t> What is the name of your librarian?</a:t>
            </a:r>
            <a:endParaRPr lang="en-US" sz="2800" dirty="0" smtClean="0"/>
          </a:p>
          <a:p>
            <a:pPr>
              <a:buNone/>
            </a:pPr>
            <a:r>
              <a:rPr lang="en-US" sz="2800" dirty="0" smtClean="0"/>
              <a:t>·        Who is </a:t>
            </a:r>
            <a:r>
              <a:rPr lang="en-US" sz="2800" dirty="0" smtClean="0"/>
              <a:t>the Mayor of Lebanon?</a:t>
            </a:r>
            <a:endParaRPr lang="en-US" sz="2800" dirty="0" smtClean="0"/>
          </a:p>
          <a:p>
            <a:pPr>
              <a:buNone/>
            </a:pPr>
            <a:endParaRPr lang="en-US" sz="2800" dirty="0" smtClean="0"/>
          </a:p>
          <a:p>
            <a:pPr>
              <a:buNone/>
            </a:pPr>
            <a:endParaRPr lang="en-US" sz="2800" dirty="0"/>
          </a:p>
        </p:txBody>
      </p:sp>
      <p:sp>
        <p:nvSpPr>
          <p:cNvPr id="4" name="Text Placeholder 3"/>
          <p:cNvSpPr>
            <a:spLocks noGrp="1"/>
          </p:cNvSpPr>
          <p:nvPr>
            <p:ph type="body" sz="half" idx="2"/>
          </p:nvPr>
        </p:nvSpPr>
        <p:spPr/>
        <p:txBody>
          <a:bodyPr/>
          <a:lstStyle/>
          <a:p>
            <a:r>
              <a:rPr lang="en-US" u="sng" dirty="0" smtClean="0">
                <a:solidFill>
                  <a:schemeClr val="accent3"/>
                </a:solidFill>
                <a:hlinkClick r:id="rId2"/>
              </a:rPr>
              <a:t>http://www.lebanonpa.org/</a:t>
            </a:r>
            <a:endParaRPr lang="en-US" u="sng" dirty="0" smtClean="0">
              <a:solidFill>
                <a:schemeClr val="accent3"/>
              </a:solidFill>
            </a:endParaRPr>
          </a:p>
          <a:p>
            <a:r>
              <a:rPr lang="en-US" u="sng" dirty="0" smtClean="0">
                <a:solidFill>
                  <a:schemeClr val="accent3"/>
                </a:solidFill>
              </a:rPr>
              <a:t>http://www.lebanon.k12.pa.us</a:t>
            </a:r>
            <a:endParaRPr lang="en-US" u="sng" dirty="0">
              <a:solidFill>
                <a:schemeClr val="accent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4504766" y="1676400"/>
            <a:ext cx="4258234" cy="4572000"/>
          </a:xfrm>
        </p:spPr>
        <p:txBody>
          <a:bodyPr>
            <a:normAutofit/>
          </a:bodyPr>
          <a:lstStyle/>
          <a:p>
            <a:pPr>
              <a:buNone/>
            </a:pPr>
            <a:r>
              <a:rPr lang="en-US" sz="2800" dirty="0" smtClean="0"/>
              <a:t>Process (pg. 3)</a:t>
            </a:r>
            <a:endParaRPr lang="en-US" dirty="0" smtClean="0"/>
          </a:p>
          <a:p>
            <a:pPr>
              <a:buNone/>
            </a:pPr>
            <a:r>
              <a:rPr lang="en-US" dirty="0" smtClean="0"/>
              <a:t>·     List at least</a:t>
            </a:r>
            <a:r>
              <a:rPr lang="en-US" dirty="0" smtClean="0"/>
              <a:t> two </a:t>
            </a:r>
            <a:r>
              <a:rPr lang="en-US" dirty="0" smtClean="0"/>
              <a:t>major events that have changed your community.  </a:t>
            </a:r>
          </a:p>
          <a:p>
            <a:pPr>
              <a:buNone/>
            </a:pPr>
            <a:r>
              <a:rPr lang="en-US" dirty="0" smtClean="0"/>
              <a:t>·	List at least two major events in pop culture.</a:t>
            </a:r>
          </a:p>
          <a:p>
            <a:pPr>
              <a:buNone/>
            </a:pPr>
            <a:endParaRPr lang="en-US" dirty="0" smtClean="0"/>
          </a:p>
        </p:txBody>
      </p:sp>
      <p:sp>
        <p:nvSpPr>
          <p:cNvPr id="4" name="Text Placeholder 3"/>
          <p:cNvSpPr>
            <a:spLocks noGrp="1"/>
          </p:cNvSpPr>
          <p:nvPr>
            <p:ph type="body" sz="half" idx="2"/>
          </p:nvPr>
        </p:nvSpPr>
        <p:spPr>
          <a:xfrm>
            <a:off x="381000" y="2850775"/>
            <a:ext cx="3733800" cy="3169025"/>
          </a:xfrm>
        </p:spPr>
        <p:txBody>
          <a:bodyPr>
            <a:normAutofit/>
          </a:bodyPr>
          <a:lstStyle/>
          <a:p>
            <a:r>
              <a:rPr lang="en-US" dirty="0" smtClean="0"/>
              <a:t> </a:t>
            </a:r>
            <a:r>
              <a:rPr lang="en-US" dirty="0" smtClean="0">
                <a:hlinkClick r:id="rId2"/>
              </a:rPr>
              <a:t>http://www.nytimes.com/</a:t>
            </a:r>
            <a:endParaRPr lang="en-US" dirty="0" smtClean="0"/>
          </a:p>
          <a:p>
            <a:r>
              <a:rPr lang="en-US" dirty="0" smtClean="0"/>
              <a:t> </a:t>
            </a:r>
            <a:r>
              <a:rPr lang="en-US" dirty="0" smtClean="0">
                <a:hlinkClick r:id="rId3"/>
              </a:rPr>
              <a:t>http://www.washingtonpost.com/</a:t>
            </a:r>
            <a:endParaRPr lang="en-US" dirty="0" smtClean="0"/>
          </a:p>
          <a:p>
            <a:r>
              <a:rPr lang="en-US" dirty="0" smtClean="0">
                <a:hlinkClick r:id="rId4"/>
              </a:rPr>
              <a:t>http://www.onlinenewspapers.com/</a:t>
            </a:r>
            <a:endParaRPr lang="en-US" dirty="0" smtClean="0"/>
          </a:p>
          <a:p>
            <a:r>
              <a:rPr lang="en-US" dirty="0" smtClean="0">
                <a:hlinkClick r:id="rId5"/>
              </a:rPr>
              <a:t>http://www.cnn.com/</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1" y="1447800"/>
            <a:ext cx="8381999" cy="4800600"/>
          </a:xfrm>
        </p:spPr>
        <p:txBody>
          <a:bodyPr>
            <a:normAutofit lnSpcReduction="10000"/>
          </a:bodyPr>
          <a:lstStyle/>
          <a:p>
            <a:r>
              <a:rPr lang="en-US" sz="2800" dirty="0" smtClean="0"/>
              <a:t>Process (pg. 4)</a:t>
            </a:r>
          </a:p>
          <a:p>
            <a:pPr>
              <a:buNone/>
            </a:pPr>
            <a:r>
              <a:rPr lang="en-US" dirty="0" smtClean="0"/>
              <a:t>Find what the price was for the following 5 items in the year </a:t>
            </a:r>
            <a:r>
              <a:rPr lang="en-US" dirty="0" smtClean="0"/>
              <a:t>2010.  </a:t>
            </a:r>
            <a:r>
              <a:rPr lang="en-US" dirty="0" smtClean="0"/>
              <a:t>List the price and the website where you found the information.</a:t>
            </a:r>
          </a:p>
          <a:p>
            <a:pPr>
              <a:buNone/>
            </a:pPr>
            <a:r>
              <a:rPr lang="en-US" dirty="0" smtClean="0"/>
              <a:t>   1. A gallon of milk</a:t>
            </a:r>
          </a:p>
          <a:p>
            <a:pPr>
              <a:buNone/>
            </a:pPr>
            <a:r>
              <a:rPr lang="en-US" dirty="0" smtClean="0"/>
              <a:t>   2. A pair of jeans</a:t>
            </a:r>
          </a:p>
          <a:p>
            <a:pPr>
              <a:buNone/>
            </a:pPr>
            <a:r>
              <a:rPr lang="en-US" dirty="0" smtClean="0"/>
              <a:t>   3. A gallon of gas</a:t>
            </a:r>
          </a:p>
          <a:p>
            <a:pPr>
              <a:buNone/>
            </a:pPr>
            <a:r>
              <a:rPr lang="en-US" dirty="0" smtClean="0"/>
              <a:t>   4. A Big Mac</a:t>
            </a:r>
            <a:r>
              <a:rPr lang="en-US" dirty="0" smtClean="0"/>
              <a:t> meal from </a:t>
            </a:r>
            <a:r>
              <a:rPr lang="en-US" dirty="0" smtClean="0"/>
              <a:t>McDonalds</a:t>
            </a:r>
          </a:p>
          <a:p>
            <a:pPr>
              <a:buNone/>
            </a:pPr>
            <a:r>
              <a:rPr lang="en-US" dirty="0" smtClean="0"/>
              <a:t>   5. A loaf of bread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4038600" y="1371600"/>
            <a:ext cx="4876800" cy="4524316"/>
          </a:xfrm>
          <a:prstGeom prst="rect">
            <a:avLst/>
          </a:prstGeom>
          <a:noFill/>
        </p:spPr>
        <p:txBody>
          <a:bodyPr wrap="square" rtlCol="0">
            <a:spAutoFit/>
          </a:bodyPr>
          <a:lstStyle/>
          <a:p>
            <a:pPr>
              <a:buFont typeface="Arial"/>
              <a:buChar char="•"/>
            </a:pPr>
            <a:r>
              <a:rPr lang="en-US" dirty="0" smtClean="0">
                <a:solidFill>
                  <a:schemeClr val="bg1"/>
                </a:solidFill>
              </a:rPr>
              <a:t>Find the 10 richest people in the world.</a:t>
            </a:r>
          </a:p>
          <a:p>
            <a:pPr>
              <a:buFont typeface="Arial"/>
              <a:buChar char="•"/>
            </a:pPr>
            <a:r>
              <a:rPr lang="en-US" dirty="0" smtClean="0">
                <a:solidFill>
                  <a:schemeClr val="bg1"/>
                </a:solidFill>
              </a:rPr>
              <a:t>Explain what the Newberry Medal is and which books have received this prestigious honor in the last 5 </a:t>
            </a:r>
            <a:r>
              <a:rPr lang="en-US" dirty="0" smtClean="0">
                <a:solidFill>
                  <a:schemeClr val="bg1"/>
                </a:solidFill>
              </a:rPr>
              <a:t>years?</a:t>
            </a:r>
          </a:p>
          <a:p>
            <a:pPr lvl="1">
              <a:buFont typeface="Arial"/>
              <a:buChar char="•"/>
            </a:pPr>
            <a:r>
              <a:rPr lang="en-US" dirty="0" smtClean="0">
                <a:solidFill>
                  <a:schemeClr val="bg1"/>
                </a:solidFill>
              </a:rPr>
              <a:t>Find out what the average income is for a high school dropout.</a:t>
            </a:r>
          </a:p>
          <a:p>
            <a:pPr lvl="1">
              <a:buFont typeface="Arial"/>
              <a:buChar char="•"/>
            </a:pPr>
            <a:r>
              <a:rPr lang="en-US" dirty="0" smtClean="0">
                <a:solidFill>
                  <a:schemeClr val="bg1"/>
                </a:solidFill>
              </a:rPr>
              <a:t>Find out what the average income is for a high school graduate.</a:t>
            </a:r>
          </a:p>
          <a:p>
            <a:pPr lvl="1">
              <a:buFont typeface="Arial"/>
              <a:buChar char="•"/>
            </a:pPr>
            <a:r>
              <a:rPr lang="en-US" dirty="0" smtClean="0">
                <a:solidFill>
                  <a:schemeClr val="bg1"/>
                </a:solidFill>
              </a:rPr>
              <a:t>Find out what the average income is for a college graduate.</a:t>
            </a:r>
            <a:endParaRPr lang="en-US" dirty="0" smtClean="0">
              <a:solidFill>
                <a:schemeClr val="bg1"/>
              </a:solidFill>
            </a:endParaRPr>
          </a:p>
          <a:p>
            <a:r>
              <a:rPr lang="en-US" dirty="0" smtClean="0">
                <a:solidFill>
                  <a:schemeClr val="bg1"/>
                </a:solidFill>
              </a:rPr>
              <a:t>Go </a:t>
            </a:r>
            <a:r>
              <a:rPr lang="en-US" dirty="0" smtClean="0">
                <a:solidFill>
                  <a:schemeClr val="bg1"/>
                </a:solidFill>
              </a:rPr>
              <a:t>to  </a:t>
            </a:r>
            <a:r>
              <a:rPr lang="en-US" dirty="0" smtClean="0">
                <a:solidFill>
                  <a:schemeClr val="bg1"/>
                </a:solidFill>
                <a:hlinkClick r:id="rId2"/>
              </a:rPr>
              <a:t>http://www.endangeredspecie.com/ </a:t>
            </a:r>
            <a:r>
              <a:rPr lang="en-US" dirty="0" smtClean="0">
                <a:solidFill>
                  <a:schemeClr val="bg1"/>
                </a:solidFill>
              </a:rPr>
              <a:t>and define what an endangered specie is and list 10 endangered animals and 10 endangered plants in the state of Pennsylvania. </a:t>
            </a:r>
            <a:endParaRPr lang="en-US" dirty="0">
              <a:solidFill>
                <a:schemeClr val="bg1"/>
              </a:solidFill>
            </a:endParaRPr>
          </a:p>
        </p:txBody>
      </p:sp>
      <p:sp>
        <p:nvSpPr>
          <p:cNvPr id="4" name="TextBox 3"/>
          <p:cNvSpPr txBox="1"/>
          <p:nvPr/>
        </p:nvSpPr>
        <p:spPr>
          <a:xfrm>
            <a:off x="4038600" y="870466"/>
            <a:ext cx="3048000" cy="523220"/>
          </a:xfrm>
          <a:prstGeom prst="rect">
            <a:avLst/>
          </a:prstGeom>
          <a:noFill/>
        </p:spPr>
        <p:txBody>
          <a:bodyPr wrap="square" rtlCol="0">
            <a:spAutoFit/>
          </a:bodyPr>
          <a:lstStyle/>
          <a:p>
            <a:r>
              <a:rPr lang="en-US" sz="2800" dirty="0" smtClean="0">
                <a:solidFill>
                  <a:srgbClr val="FFFFFF"/>
                </a:solidFill>
              </a:rPr>
              <a:t>Process (pg. 5)</a:t>
            </a:r>
            <a:endParaRPr lang="en-US" sz="2800" dirty="0">
              <a:solidFill>
                <a:srgbClr val="FFFFFF"/>
              </a:solidFill>
            </a:endParaRPr>
          </a:p>
        </p:txBody>
      </p:sp>
      <p:pic>
        <p:nvPicPr>
          <p:cNvPr id="5" name="Picture 4"/>
          <p:cNvPicPr>
            <a:picLocks noChangeAspect="1"/>
          </p:cNvPicPr>
          <p:nvPr/>
        </p:nvPicPr>
        <p:blipFill>
          <a:blip r:embed="rId3">
            <a:alphaModFix amt="79000"/>
          </a:blip>
          <a:stretch>
            <a:fillRect/>
          </a:stretch>
        </p:blipFill>
        <p:spPr>
          <a:xfrm>
            <a:off x="228600" y="1600200"/>
            <a:ext cx="3505200" cy="4066032"/>
          </a:xfrm>
          <a:prstGeom prst="rect">
            <a:avLst/>
          </a:prstGeom>
        </p:spPr>
      </p:pic>
    </p:spTree>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8519</TotalTime>
  <Words>1019</Words>
  <Application>Microsoft Macintosh PowerPoint</Application>
  <PresentationFormat>On-screen Show (4:3)</PresentationFormat>
  <Paragraphs>95</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Sky</vt:lpstr>
      <vt:lpstr>Willow Street Time Capsule</vt:lpstr>
      <vt:lpstr>Introduction</vt:lpstr>
      <vt:lpstr>Standards</vt:lpstr>
      <vt:lpstr>Task</vt:lpstr>
      <vt:lpstr>Sources</vt:lpstr>
      <vt:lpstr>Sources</vt:lpstr>
      <vt:lpstr>Sources</vt:lpstr>
      <vt:lpstr>Slide 8</vt:lpstr>
      <vt:lpstr>Slide 9</vt:lpstr>
      <vt:lpstr>Process (pg. 6)</vt:lpstr>
      <vt:lpstr>Evaluation</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Library</dc:title>
  <dc:creator>Kutztown University</dc:creator>
  <cp:lastModifiedBy>Heather Kenes</cp:lastModifiedBy>
  <cp:revision>12</cp:revision>
  <dcterms:created xsi:type="dcterms:W3CDTF">2010-11-23T22:55:28Z</dcterms:created>
  <dcterms:modified xsi:type="dcterms:W3CDTF">2010-11-29T16:58:57Z</dcterms:modified>
</cp:coreProperties>
</file>