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71" r:id="rId4"/>
    <p:sldId id="279" r:id="rId5"/>
    <p:sldId id="259" r:id="rId6"/>
    <p:sldId id="260" r:id="rId7"/>
    <p:sldId id="262" r:id="rId8"/>
    <p:sldId id="263" r:id="rId9"/>
    <p:sldId id="272" r:id="rId10"/>
    <p:sldId id="264" r:id="rId11"/>
    <p:sldId id="265" r:id="rId12"/>
    <p:sldId id="266" r:id="rId13"/>
    <p:sldId id="267" r:id="rId14"/>
    <p:sldId id="268" r:id="rId15"/>
    <p:sldId id="269" r:id="rId16"/>
    <p:sldId id="280" r:id="rId17"/>
    <p:sldId id="270"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88" autoAdjust="0"/>
  </p:normalViewPr>
  <p:slideViewPr>
    <p:cSldViewPr>
      <p:cViewPr varScale="1">
        <p:scale>
          <a:sx n="57" d="100"/>
          <a:sy n="57" d="100"/>
        </p:scale>
        <p:origin x="-1152" y="-96"/>
      </p:cViewPr>
      <p:guideLst>
        <p:guide orient="horz" pos="2160"/>
        <p:guide pos="2880"/>
      </p:guideLst>
    </p:cSldViewPr>
  </p:slideViewPr>
  <p:notesTextViewPr>
    <p:cViewPr>
      <p:scale>
        <a:sx n="100" d="100"/>
        <a:sy n="100" d="100"/>
      </p:scale>
      <p:origin x="0" y="33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CF110-BCD6-46CC-9903-02856C397C04}" type="datetimeFigureOut">
              <a:rPr lang="en-US" smtClean="0"/>
              <a:t>11/30/2011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0FB75E-2CF6-4FB2-9D87-B896E84A5F1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librarian</a:t>
            </a:r>
            <a:r>
              <a:rPr lang="en-US" baseline="0" dirty="0" smtClean="0"/>
              <a:t> I found that a struggle wasn’t so much finding texts, but finding </a:t>
            </a:r>
            <a:r>
              <a:rPr lang="en-US" i="1" baseline="0" dirty="0" smtClean="0"/>
              <a:t>appropriate</a:t>
            </a:r>
            <a:r>
              <a:rPr lang="en-US" i="0" baseline="0" dirty="0" smtClean="0"/>
              <a:t> texts to match to a reader. This was particularly the case for nonfiction because of how different nonfiction is composed (background knowledge, content vocabulary, and many other things come into play). There are fiction books across the continuum on every subject, but not so much with nonfiction. It is very difficult to find books on chemistry at a 4</a:t>
            </a:r>
            <a:r>
              <a:rPr lang="en-US" i="0" baseline="30000" dirty="0" smtClean="0"/>
              <a:t>th</a:t>
            </a:r>
            <a:r>
              <a:rPr lang="en-US" i="0" baseline="0" dirty="0" smtClean="0"/>
              <a:t> grade reading level with the components of chemistry that are studied at the high school level. Its very important to examine your resources available to you outside of the walls of </a:t>
            </a:r>
            <a:r>
              <a:rPr lang="en-US" i="0" baseline="0" smtClean="0"/>
              <a:t>the school. </a:t>
            </a:r>
            <a:endParaRPr lang="en-US" i="0" baseline="0" dirty="0" smtClean="0"/>
          </a:p>
          <a:p>
            <a:r>
              <a:rPr lang="en-US" i="0" baseline="0" dirty="0" smtClean="0"/>
              <a:t>Schools are relying more and more on technology as a means to access texts, so this power point will show you a few websites to access when seeking texts (both fiction and nonfiction)</a:t>
            </a:r>
          </a:p>
          <a:p>
            <a:r>
              <a:rPr lang="en-US" i="0" baseline="0" dirty="0" smtClean="0"/>
              <a:t>In addition to listing the popular resources, I tried to list a few that some of you may not be aware of, including some interactive websites you can use with your students.</a:t>
            </a:r>
            <a:endParaRPr lang="en-US" dirty="0"/>
          </a:p>
        </p:txBody>
      </p:sp>
      <p:sp>
        <p:nvSpPr>
          <p:cNvPr id="4" name="Slide Number Placeholder 3"/>
          <p:cNvSpPr>
            <a:spLocks noGrp="1"/>
          </p:cNvSpPr>
          <p:nvPr>
            <p:ph type="sldNum" sz="quarter" idx="10"/>
          </p:nvPr>
        </p:nvSpPr>
        <p:spPr/>
        <p:txBody>
          <a:bodyPr/>
          <a:lstStyle/>
          <a:p>
            <a:fld id="{A60FB75E-2CF6-4FB2-9D87-B896E84A5F17}"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Sister site to Reading</a:t>
            </a:r>
            <a:r>
              <a:rPr lang="en-US" baseline="0" dirty="0" smtClean="0"/>
              <a:t> Rockets. “Research and Reports” – great website for advocacy. (Parents, Administrators, etc.)</a:t>
            </a:r>
            <a:endParaRPr lang="en-US" dirty="0"/>
          </a:p>
        </p:txBody>
      </p:sp>
      <p:sp>
        <p:nvSpPr>
          <p:cNvPr id="4" name="Slide Number Placeholder 3"/>
          <p:cNvSpPr>
            <a:spLocks noGrp="1"/>
          </p:cNvSpPr>
          <p:nvPr>
            <p:ph type="sldNum" sz="quarter" idx="10"/>
          </p:nvPr>
        </p:nvSpPr>
        <p:spPr/>
        <p:txBody>
          <a:bodyPr/>
          <a:lstStyle/>
          <a:p>
            <a:fld id="{A60FB75E-2CF6-4FB2-9D87-B896E84A5F17}"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stead of listing various </a:t>
            </a:r>
            <a:r>
              <a:rPr lang="en-US" baseline="0" dirty="0" err="1" smtClean="0"/>
              <a:t>ebook</a:t>
            </a:r>
            <a:r>
              <a:rPr lang="en-US" baseline="0" dirty="0" smtClean="0"/>
              <a:t> websites (as many of them include the same books from the Public Domain) this website includes a list of 25 “educational friendly” </a:t>
            </a:r>
            <a:r>
              <a:rPr lang="en-US" baseline="0" dirty="0" err="1" smtClean="0"/>
              <a:t>ebooks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60FB75E-2CF6-4FB2-9D87-B896E84A5F17}"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Website</a:t>
            </a:r>
            <a:r>
              <a:rPr lang="en-US" baseline="0" dirty="0" smtClean="0"/>
              <a:t> for </a:t>
            </a:r>
            <a:r>
              <a:rPr lang="en-US" baseline="0" dirty="0" err="1" smtClean="0"/>
              <a:t>audiobooks</a:t>
            </a:r>
            <a:r>
              <a:rPr lang="en-US" baseline="0" dirty="0" smtClean="0"/>
              <a:t> as well as links to other websites that offer </a:t>
            </a:r>
            <a:r>
              <a:rPr lang="en-US" baseline="0" dirty="0" err="1" smtClean="0"/>
              <a:t>audiobooks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60FB75E-2CF6-4FB2-9D87-B896E84A5F17}"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Depository</a:t>
            </a:r>
            <a:r>
              <a:rPr lang="en-US" baseline="0" dirty="0" smtClean="0"/>
              <a:t> of websites surrounding literacy.</a:t>
            </a:r>
            <a:endParaRPr lang="en-US" dirty="0"/>
          </a:p>
        </p:txBody>
      </p:sp>
      <p:sp>
        <p:nvSpPr>
          <p:cNvPr id="4" name="Slide Number Placeholder 3"/>
          <p:cNvSpPr>
            <a:spLocks noGrp="1"/>
          </p:cNvSpPr>
          <p:nvPr>
            <p:ph type="sldNum" sz="quarter" idx="10"/>
          </p:nvPr>
        </p:nvSpPr>
        <p:spPr/>
        <p:txBody>
          <a:bodyPr/>
          <a:lstStyle/>
          <a:p>
            <a:fld id="{A60FB75E-2CF6-4FB2-9D87-B896E84A5F17}"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Open-source,</a:t>
            </a:r>
            <a:r>
              <a:rPr lang="en-US" baseline="0" dirty="0" smtClean="0"/>
              <a:t> free reading intervention program for students in grades K-4. Lots of downloads, lesson plans, activities, decodable texts, </a:t>
            </a:r>
            <a:endParaRPr lang="en-US" dirty="0"/>
          </a:p>
        </p:txBody>
      </p:sp>
      <p:sp>
        <p:nvSpPr>
          <p:cNvPr id="4" name="Slide Number Placeholder 3"/>
          <p:cNvSpPr>
            <a:spLocks noGrp="1"/>
          </p:cNvSpPr>
          <p:nvPr>
            <p:ph type="sldNum" sz="quarter" idx="10"/>
          </p:nvPr>
        </p:nvSpPr>
        <p:spPr/>
        <p:txBody>
          <a:bodyPr/>
          <a:lstStyle/>
          <a:p>
            <a:fld id="{A60FB75E-2CF6-4FB2-9D87-B896E84A5F17}"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Division</a:t>
            </a:r>
            <a:r>
              <a:rPr lang="en-US" baseline="0" dirty="0" smtClean="0"/>
              <a:t> of the American Library Association. Lots of book lists as a starting point for popular books. Organized by age group/genre. “Books for Boys”, “Books for Girls”</a:t>
            </a:r>
            <a:endParaRPr lang="en-US" dirty="0"/>
          </a:p>
        </p:txBody>
      </p:sp>
      <p:sp>
        <p:nvSpPr>
          <p:cNvPr id="4" name="Slide Number Placeholder 3"/>
          <p:cNvSpPr>
            <a:spLocks noGrp="1"/>
          </p:cNvSpPr>
          <p:nvPr>
            <p:ph type="sldNum" sz="quarter" idx="10"/>
          </p:nvPr>
        </p:nvSpPr>
        <p:spPr/>
        <p:txBody>
          <a:bodyPr/>
          <a:lstStyle/>
          <a:p>
            <a:fld id="{A60FB75E-2CF6-4FB2-9D87-B896E84A5F17}"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Search portal to all things literacy. Narrows your </a:t>
            </a:r>
            <a:r>
              <a:rPr lang="en-US" dirty="0" err="1" smtClean="0"/>
              <a:t>google</a:t>
            </a:r>
            <a:r>
              <a:rPr lang="en-US" baseline="0" dirty="0" smtClean="0"/>
              <a:t> search to include things only surrounding literacy. Search worldwide (Reading Rockets equivalent in Australia) actually includes a lot of great downloads.</a:t>
            </a:r>
            <a:endParaRPr lang="en-US" dirty="0"/>
          </a:p>
        </p:txBody>
      </p:sp>
      <p:sp>
        <p:nvSpPr>
          <p:cNvPr id="4" name="Slide Number Placeholder 3"/>
          <p:cNvSpPr>
            <a:spLocks noGrp="1"/>
          </p:cNvSpPr>
          <p:nvPr>
            <p:ph type="sldNum" sz="quarter" idx="10"/>
          </p:nvPr>
        </p:nvSpPr>
        <p:spPr/>
        <p:txBody>
          <a:bodyPr/>
          <a:lstStyle/>
          <a:p>
            <a:fld id="{A60FB75E-2CF6-4FB2-9D87-B896E84A5F17}"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Great</a:t>
            </a:r>
            <a:r>
              <a:rPr lang="en-US" baseline="0" dirty="0" smtClean="0"/>
              <a:t> tool for using vocabulary, adjectives,</a:t>
            </a:r>
            <a:endParaRPr lang="en-US" dirty="0"/>
          </a:p>
        </p:txBody>
      </p:sp>
      <p:sp>
        <p:nvSpPr>
          <p:cNvPr id="4" name="Slide Number Placeholder 3"/>
          <p:cNvSpPr>
            <a:spLocks noGrp="1"/>
          </p:cNvSpPr>
          <p:nvPr>
            <p:ph type="sldNum" sz="quarter" idx="10"/>
          </p:nvPr>
        </p:nvSpPr>
        <p:spPr/>
        <p:txBody>
          <a:bodyPr/>
          <a:lstStyle/>
          <a:p>
            <a:fld id="{A60FB75E-2CF6-4FB2-9D87-B896E84A5F17}" type="slidenum">
              <a:rPr lang="en-US" smtClean="0"/>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a </a:t>
            </a:r>
            <a:r>
              <a:rPr lang="en-US" dirty="0" err="1" smtClean="0"/>
              <a:t>3D</a:t>
            </a:r>
            <a:r>
              <a:rPr lang="en-US" baseline="0" dirty="0" smtClean="0"/>
              <a:t> popup book (</a:t>
            </a:r>
            <a:r>
              <a:rPr lang="en-US" baseline="0" dirty="0" err="1" smtClean="0"/>
              <a:t>3d</a:t>
            </a:r>
            <a:r>
              <a:rPr lang="en-US" baseline="0" dirty="0" smtClean="0"/>
              <a:t> meaning you can view it from all angles)</a:t>
            </a:r>
          </a:p>
          <a:p>
            <a:r>
              <a:rPr lang="en-US" baseline="0" dirty="0" smtClean="0"/>
              <a:t>If you have webcam capability you can enter what they call “Augmented Reality” similar to a </a:t>
            </a:r>
            <a:r>
              <a:rPr lang="en-US" baseline="0" dirty="0" err="1" smtClean="0"/>
              <a:t>xbox</a:t>
            </a:r>
            <a:r>
              <a:rPr lang="en-US" baseline="0" dirty="0" smtClean="0"/>
              <a:t> </a:t>
            </a:r>
            <a:r>
              <a:rPr lang="en-US" baseline="0" dirty="0" err="1" smtClean="0"/>
              <a:t>kinect</a:t>
            </a:r>
            <a:r>
              <a:rPr lang="en-US" baseline="0" dirty="0" smtClean="0"/>
              <a:t> where you can wave your hand and it will turn the page.</a:t>
            </a:r>
          </a:p>
          <a:p>
            <a:r>
              <a:rPr lang="en-US" baseline="0" dirty="0" smtClean="0"/>
              <a:t>Can highlight characters to speak.</a:t>
            </a:r>
            <a:endParaRPr lang="en-US" dirty="0"/>
          </a:p>
        </p:txBody>
      </p:sp>
      <p:sp>
        <p:nvSpPr>
          <p:cNvPr id="4" name="Slide Number Placeholder 3"/>
          <p:cNvSpPr>
            <a:spLocks noGrp="1"/>
          </p:cNvSpPr>
          <p:nvPr>
            <p:ph type="sldNum" sz="quarter" idx="10"/>
          </p:nvPr>
        </p:nvSpPr>
        <p:spPr/>
        <p:txBody>
          <a:bodyPr/>
          <a:lstStyle/>
          <a:p>
            <a:fld id="{A60FB75E-2CF6-4FB2-9D87-B896E84A5F17}" type="slidenum">
              <a:rPr lang="en-US" smtClean="0"/>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Compilation</a:t>
            </a:r>
            <a:r>
              <a:rPr lang="en-US" baseline="0" dirty="0" smtClean="0"/>
              <a:t> of interactive whiteboard activities about listening, reading comprehension, and others. </a:t>
            </a:r>
            <a:endParaRPr lang="en-US" dirty="0"/>
          </a:p>
        </p:txBody>
      </p:sp>
      <p:sp>
        <p:nvSpPr>
          <p:cNvPr id="4" name="Slide Number Placeholder 3"/>
          <p:cNvSpPr>
            <a:spLocks noGrp="1"/>
          </p:cNvSpPr>
          <p:nvPr>
            <p:ph type="sldNum" sz="quarter" idx="10"/>
          </p:nvPr>
        </p:nvSpPr>
        <p:spPr/>
        <p:txBody>
          <a:bodyPr/>
          <a:lstStyle/>
          <a:p>
            <a:fld id="{A60FB75E-2CF6-4FB2-9D87-B896E84A5F17}" type="slidenum">
              <a:rPr lang="en-US" smtClean="0"/>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known as “Book Pals”. Stories are read by actors from the</a:t>
            </a:r>
            <a:r>
              <a:rPr lang="en-US" baseline="0" dirty="0" smtClean="0"/>
              <a:t> Screen Actors Guild (excellent storytellers) with light animation. Read popular stories (Stella Luna, Rainbow Fish)</a:t>
            </a:r>
            <a:endParaRPr lang="en-US" dirty="0"/>
          </a:p>
        </p:txBody>
      </p:sp>
      <p:sp>
        <p:nvSpPr>
          <p:cNvPr id="4" name="Slide Number Placeholder 3"/>
          <p:cNvSpPr>
            <a:spLocks noGrp="1"/>
          </p:cNvSpPr>
          <p:nvPr>
            <p:ph type="sldNum" sz="quarter" idx="10"/>
          </p:nvPr>
        </p:nvSpPr>
        <p:spPr/>
        <p:txBody>
          <a:bodyPr/>
          <a:lstStyle/>
          <a:p>
            <a:fld id="{A60FB75E-2CF6-4FB2-9D87-B896E84A5F17}"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Choose</a:t>
            </a:r>
            <a:r>
              <a:rPr lang="en-US" baseline="0" dirty="0" smtClean="0"/>
              <a:t> a character and play “games” requiring students to categorize, spell, identify rhyming words, among others. </a:t>
            </a:r>
            <a:endParaRPr lang="en-US" dirty="0"/>
          </a:p>
        </p:txBody>
      </p:sp>
      <p:sp>
        <p:nvSpPr>
          <p:cNvPr id="4" name="Slide Number Placeholder 3"/>
          <p:cNvSpPr>
            <a:spLocks noGrp="1"/>
          </p:cNvSpPr>
          <p:nvPr>
            <p:ph type="sldNum" sz="quarter" idx="10"/>
          </p:nvPr>
        </p:nvSpPr>
        <p:spPr/>
        <p:txBody>
          <a:bodyPr/>
          <a:lstStyle/>
          <a:p>
            <a:fld id="{A60FB75E-2CF6-4FB2-9D87-B896E84A5F17}" type="slidenum">
              <a:rPr lang="en-US" smtClean="0"/>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 concept to </a:t>
            </a:r>
            <a:r>
              <a:rPr lang="en-US" dirty="0" err="1" smtClean="0"/>
              <a:t>Zoobursts</a:t>
            </a:r>
            <a:r>
              <a:rPr lang="en-US" baseline="0" dirty="0" smtClean="0"/>
              <a:t> in that you’re creating a story from a picture, but all of the art is uploaded from freelance artists (beautiful artwork). </a:t>
            </a:r>
            <a:endParaRPr lang="en-US" dirty="0"/>
          </a:p>
        </p:txBody>
      </p:sp>
      <p:sp>
        <p:nvSpPr>
          <p:cNvPr id="4" name="Slide Number Placeholder 3"/>
          <p:cNvSpPr>
            <a:spLocks noGrp="1"/>
          </p:cNvSpPr>
          <p:nvPr>
            <p:ph type="sldNum" sz="quarter" idx="10"/>
          </p:nvPr>
        </p:nvSpPr>
        <p:spPr/>
        <p:txBody>
          <a:bodyPr/>
          <a:lstStyle/>
          <a:p>
            <a:fld id="{A60FB75E-2CF6-4FB2-9D87-B896E84A5F17}" type="slidenum">
              <a:rPr lang="en-US" smtClean="0"/>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Website</a:t>
            </a:r>
            <a:r>
              <a:rPr lang="en-US" baseline="0" dirty="0" smtClean="0"/>
              <a:t> from popular author James Patterson. Was created out of a drive to encourage reluctant readers to read. Lots of recommendations. </a:t>
            </a:r>
            <a:endParaRPr lang="en-US" dirty="0"/>
          </a:p>
        </p:txBody>
      </p:sp>
      <p:sp>
        <p:nvSpPr>
          <p:cNvPr id="4" name="Slide Number Placeholder 3"/>
          <p:cNvSpPr>
            <a:spLocks noGrp="1"/>
          </p:cNvSpPr>
          <p:nvPr>
            <p:ph type="sldNum" sz="quarter" idx="10"/>
          </p:nvPr>
        </p:nvSpPr>
        <p:spPr/>
        <p:txBody>
          <a:bodyPr/>
          <a:lstStyle/>
          <a:p>
            <a:fld id="{A60FB75E-2CF6-4FB2-9D87-B896E84A5F17}"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chose to list this website because it often came up as an alternative to </a:t>
            </a:r>
            <a:r>
              <a:rPr lang="en-US" baseline="0" dirty="0" err="1" smtClean="0"/>
              <a:t>Starfall</a:t>
            </a:r>
            <a:r>
              <a:rPr lang="en-US" baseline="0" dirty="0" smtClean="0"/>
              <a:t>. Very similar in components/activities offered. Not as “pretty”. Includes poetry activities and picture book activities. Offers companion print materials (some for purchase).</a:t>
            </a:r>
            <a:endParaRPr lang="en-US" dirty="0"/>
          </a:p>
        </p:txBody>
      </p:sp>
      <p:sp>
        <p:nvSpPr>
          <p:cNvPr id="4" name="Slide Number Placeholder 3"/>
          <p:cNvSpPr>
            <a:spLocks noGrp="1"/>
          </p:cNvSpPr>
          <p:nvPr>
            <p:ph type="sldNum" sz="quarter" idx="10"/>
          </p:nvPr>
        </p:nvSpPr>
        <p:spPr/>
        <p:txBody>
          <a:bodyPr/>
          <a:lstStyle/>
          <a:p>
            <a:fld id="{A60FB75E-2CF6-4FB2-9D87-B896E84A5F17}"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had learned about this website in college and was very surprised to hear that more people were not aware of it. </a:t>
            </a:r>
          </a:p>
          <a:p>
            <a:r>
              <a:rPr lang="en-US" baseline="0" dirty="0" smtClean="0"/>
              <a:t>Large amounts of books in multiple languages (so class can read same book in multiple languages). Not the most “popular” books, but high quality illustrations. Interactive page turning.</a:t>
            </a:r>
            <a:endParaRPr lang="en-US" dirty="0"/>
          </a:p>
        </p:txBody>
      </p:sp>
      <p:sp>
        <p:nvSpPr>
          <p:cNvPr id="4" name="Slide Number Placeholder 3"/>
          <p:cNvSpPr>
            <a:spLocks noGrp="1"/>
          </p:cNvSpPr>
          <p:nvPr>
            <p:ph type="sldNum" sz="quarter" idx="10"/>
          </p:nvPr>
        </p:nvSpPr>
        <p:spPr/>
        <p:txBody>
          <a:bodyPr/>
          <a:lstStyle/>
          <a:p>
            <a:fld id="{A60FB75E-2CF6-4FB2-9D87-B896E84A5F17}"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Had</a:t>
            </a:r>
            <a:r>
              <a:rPr lang="en-US" baseline="0" dirty="0" smtClean="0"/>
              <a:t> to include – too popular. Mainly wanted to point out Apps available for apple. </a:t>
            </a:r>
          </a:p>
          <a:p>
            <a:r>
              <a:rPr lang="en-US" baseline="0" dirty="0" smtClean="0"/>
              <a:t>Despite this is a room of Reading Specialists, this website is highly recommended to </a:t>
            </a:r>
            <a:r>
              <a:rPr lang="en-US" baseline="0" dirty="0" err="1" smtClean="0"/>
              <a:t>ESOL</a:t>
            </a:r>
            <a:r>
              <a:rPr lang="en-US" baseline="0" dirty="0" smtClean="0"/>
              <a:t> teachers.</a:t>
            </a:r>
          </a:p>
          <a:p>
            <a:r>
              <a:rPr lang="en-US" baseline="0" dirty="0" smtClean="0"/>
              <a:t>Found this website “Top 5 Alternatives…”</a:t>
            </a:r>
          </a:p>
        </p:txBody>
      </p:sp>
      <p:sp>
        <p:nvSpPr>
          <p:cNvPr id="4" name="Slide Number Placeholder 3"/>
          <p:cNvSpPr>
            <a:spLocks noGrp="1"/>
          </p:cNvSpPr>
          <p:nvPr>
            <p:ph type="sldNum" sz="quarter" idx="10"/>
          </p:nvPr>
        </p:nvSpPr>
        <p:spPr/>
        <p:txBody>
          <a:bodyPr/>
          <a:lstStyle/>
          <a:p>
            <a:fld id="{A60FB75E-2CF6-4FB2-9D87-B896E84A5F17}"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Wealth of information</a:t>
            </a:r>
            <a:r>
              <a:rPr lang="en-US" baseline="0" dirty="0" smtClean="0"/>
              <a:t> surrounding literacy.</a:t>
            </a:r>
          </a:p>
          <a:p>
            <a:r>
              <a:rPr lang="en-US" baseline="0" dirty="0" smtClean="0"/>
              <a:t>Lots of </a:t>
            </a:r>
            <a:r>
              <a:rPr lang="en-US" baseline="0" dirty="0" err="1" smtClean="0"/>
              <a:t>interactives</a:t>
            </a:r>
            <a:r>
              <a:rPr lang="en-US" baseline="0" dirty="0" smtClean="0"/>
              <a:t>.</a:t>
            </a:r>
          </a:p>
          <a:p>
            <a:r>
              <a:rPr lang="en-US" baseline="0" dirty="0" smtClean="0"/>
              <a:t>Articles.</a:t>
            </a:r>
          </a:p>
          <a:p>
            <a:r>
              <a:rPr lang="en-US" baseline="0" dirty="0" smtClean="0"/>
              <a:t>Similar to Reading Rockets, but certainly not a substitute. </a:t>
            </a:r>
            <a:endParaRPr lang="en-US" dirty="0"/>
          </a:p>
        </p:txBody>
      </p:sp>
      <p:sp>
        <p:nvSpPr>
          <p:cNvPr id="4" name="Slide Number Placeholder 3"/>
          <p:cNvSpPr>
            <a:spLocks noGrp="1"/>
          </p:cNvSpPr>
          <p:nvPr>
            <p:ph type="sldNum" sz="quarter" idx="10"/>
          </p:nvPr>
        </p:nvSpPr>
        <p:spPr/>
        <p:txBody>
          <a:bodyPr/>
          <a:lstStyle/>
          <a:p>
            <a:fld id="{A60FB75E-2CF6-4FB2-9D87-B896E84A5F17}"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Very common website –</a:t>
            </a:r>
            <a:r>
              <a:rPr lang="en-US" baseline="0" dirty="0" smtClean="0"/>
              <a:t> want to draw attention to the Frequently Asked Questions page. Great to prepare yourself for the questions parents will ask regarding their student(s). FAQ’s on Policy, Assessment &amp; Evaluation, Motivation, </a:t>
            </a:r>
          </a:p>
          <a:p>
            <a:r>
              <a:rPr lang="en-US" baseline="0" dirty="0" smtClean="0"/>
              <a:t>Ex: I’m raising my child to be bilingual? What can I do to make them strong readers in both languages? Provide links, articles, and recommended strategies.</a:t>
            </a:r>
            <a:endParaRPr lang="en-US" dirty="0"/>
          </a:p>
        </p:txBody>
      </p:sp>
      <p:sp>
        <p:nvSpPr>
          <p:cNvPr id="4" name="Slide Number Placeholder 3"/>
          <p:cNvSpPr>
            <a:spLocks noGrp="1"/>
          </p:cNvSpPr>
          <p:nvPr>
            <p:ph type="sldNum" sz="quarter" idx="10"/>
          </p:nvPr>
        </p:nvSpPr>
        <p:spPr/>
        <p:txBody>
          <a:bodyPr/>
          <a:lstStyle/>
          <a:p>
            <a:fld id="{A60FB75E-2CF6-4FB2-9D87-B896E84A5F17}"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Wealth of information. In</a:t>
            </a:r>
            <a:r>
              <a:rPr lang="en-US" baseline="0" dirty="0" smtClean="0"/>
              <a:t> 2010, </a:t>
            </a:r>
            <a:r>
              <a:rPr lang="en-US" dirty="0" smtClean="0"/>
              <a:t>the Internet Public Library and the Librarians Internet Index merged creating </a:t>
            </a:r>
            <a:r>
              <a:rPr lang="en-US" dirty="0" err="1" smtClean="0"/>
              <a:t>IPL2</a:t>
            </a:r>
            <a:r>
              <a:rPr lang="en-US" dirty="0" smtClean="0"/>
              <a:t>. Always</a:t>
            </a:r>
            <a:r>
              <a:rPr lang="en-US" baseline="0" dirty="0" smtClean="0"/>
              <a:t> one of my starting points when searching the web. Also a subdivision for Kids and Teens. This website “A+ Writing” is go to website for writing instruction/review. </a:t>
            </a:r>
            <a:endParaRPr lang="en-US" dirty="0"/>
          </a:p>
        </p:txBody>
      </p:sp>
      <p:sp>
        <p:nvSpPr>
          <p:cNvPr id="4" name="Slide Number Placeholder 3"/>
          <p:cNvSpPr>
            <a:spLocks noGrp="1"/>
          </p:cNvSpPr>
          <p:nvPr>
            <p:ph type="sldNum" sz="quarter" idx="10"/>
          </p:nvPr>
        </p:nvSpPr>
        <p:spPr/>
        <p:txBody>
          <a:bodyPr/>
          <a:lstStyle/>
          <a:p>
            <a:fld id="{A60FB75E-2CF6-4FB2-9D87-B896E84A5F17}"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F47EA2A-6DDD-4CFE-9E00-3FAEFAFB4055}" type="datetimeFigureOut">
              <a:rPr lang="en-US" smtClean="0"/>
              <a:pPr/>
              <a:t>11/30/2011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D5BED3F-0ACB-4D6A-8193-C563619B42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47EA2A-6DDD-4CFE-9E00-3FAEFAFB4055}" type="datetimeFigureOut">
              <a:rPr lang="en-US" smtClean="0"/>
              <a:pPr/>
              <a:t>11/30/2011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BED3F-0ACB-4D6A-8193-C563619B42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47EA2A-6DDD-4CFE-9E00-3FAEFAFB4055}" type="datetimeFigureOut">
              <a:rPr lang="en-US" smtClean="0"/>
              <a:pPr/>
              <a:t>11/30/2011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BED3F-0ACB-4D6A-8193-C563619B42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F47EA2A-6DDD-4CFE-9E00-3FAEFAFB4055}" type="datetimeFigureOut">
              <a:rPr lang="en-US" smtClean="0"/>
              <a:pPr/>
              <a:t>11/30/2011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D5BED3F-0ACB-4D6A-8193-C563619B42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F47EA2A-6DDD-4CFE-9E00-3FAEFAFB4055}" type="datetimeFigureOut">
              <a:rPr lang="en-US" smtClean="0"/>
              <a:pPr/>
              <a:t>11/30/2011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D5BED3F-0ACB-4D6A-8193-C563619B42C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F47EA2A-6DDD-4CFE-9E00-3FAEFAFB4055}" type="datetimeFigureOut">
              <a:rPr lang="en-US" smtClean="0"/>
              <a:pPr/>
              <a:t>11/30/2011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D5BED3F-0ACB-4D6A-8193-C563619B42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F47EA2A-6DDD-4CFE-9E00-3FAEFAFB4055}" type="datetimeFigureOut">
              <a:rPr lang="en-US" smtClean="0"/>
              <a:pPr/>
              <a:t>11/30/2011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D5BED3F-0ACB-4D6A-8193-C563619B42C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F47EA2A-6DDD-4CFE-9E00-3FAEFAFB4055}" type="datetimeFigureOut">
              <a:rPr lang="en-US" smtClean="0"/>
              <a:pPr/>
              <a:t>11/30/2011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BED3F-0ACB-4D6A-8193-C563619B42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47EA2A-6DDD-4CFE-9E00-3FAEFAFB4055}" type="datetimeFigureOut">
              <a:rPr lang="en-US" smtClean="0"/>
              <a:pPr/>
              <a:t>11/30/2011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BED3F-0ACB-4D6A-8193-C563619B42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F47EA2A-6DDD-4CFE-9E00-3FAEFAFB4055}" type="datetimeFigureOut">
              <a:rPr lang="en-US" smtClean="0"/>
              <a:pPr/>
              <a:t>11/30/2011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BED3F-0ACB-4D6A-8193-C563619B42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F47EA2A-6DDD-4CFE-9E00-3FAEFAFB4055}" type="datetimeFigureOut">
              <a:rPr lang="en-US" smtClean="0"/>
              <a:pPr/>
              <a:t>11/30/2011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D5BED3F-0ACB-4D6A-8193-C563619B42C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F47EA2A-6DDD-4CFE-9E00-3FAEFAFB4055}" type="datetimeFigureOut">
              <a:rPr lang="en-US" smtClean="0"/>
              <a:pPr/>
              <a:t>11/30/2011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D5BED3F-0ACB-4D6A-8193-C563619B42C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ipl2.org/div/aplu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educhoices.org/articles/Online_Libraries_-_25_Places_to_Read_Free_Books_Online.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hyperlink" Target="http://www.booksshouldbefree.co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www.internet4classrooms.com/lang_mid.htm"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www.freereading.net/"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literacy/"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storylineonline.ne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hyperlink" Target="http://pbskids.org/whiteboard/"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teacher.scholastic.com/activities/bl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readkiddoread.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en.childrenslibrary.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www.educational-freeware.com/news/best-literacy-websites.aspx" TargetMode="External"/><Relationship Id="rId4" Type="http://schemas.openxmlformats.org/officeDocument/2006/relationships/hyperlink" Target="http://www.starfall.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rif.org/kids/readingplanet.ht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www.readingrockets.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1.x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Elementary Resources</a:t>
            </a:r>
            <a:endParaRPr lang="en-US" dirty="0"/>
          </a:p>
        </p:txBody>
      </p:sp>
      <p:sp>
        <p:nvSpPr>
          <p:cNvPr id="3" name="Subtitle 2"/>
          <p:cNvSpPr>
            <a:spLocks noGrp="1"/>
          </p:cNvSpPr>
          <p:nvPr>
            <p:ph type="subTitle" idx="1"/>
          </p:nvPr>
        </p:nvSpPr>
        <p:spPr/>
        <p:txBody>
          <a:bodyPr/>
          <a:lstStyle/>
          <a:p>
            <a:r>
              <a:rPr lang="en-US" dirty="0" smtClean="0"/>
              <a:t>Online Literacy Resources</a:t>
            </a:r>
            <a:endParaRPr lang="en-US" dirty="0"/>
          </a:p>
        </p:txBody>
      </p:sp>
      <p:pic>
        <p:nvPicPr>
          <p:cNvPr id="2050" name="Picture 2" descr="C:\Users\Heather\AppData\Local\Microsoft\Windows\Temporary Internet Files\Content.IE5\KR6MIUH9\MC900232988[1].wmf"/>
          <p:cNvPicPr>
            <a:picLocks noChangeAspect="1" noChangeArrowheads="1"/>
          </p:cNvPicPr>
          <p:nvPr/>
        </p:nvPicPr>
        <p:blipFill>
          <a:blip r:embed="rId3" cstate="print"/>
          <a:srcRect/>
          <a:stretch>
            <a:fillRect/>
          </a:stretch>
        </p:blipFill>
        <p:spPr bwMode="auto">
          <a:xfrm>
            <a:off x="1143000" y="1447800"/>
            <a:ext cx="2438400" cy="2422437"/>
          </a:xfrm>
          <a:prstGeom prst="rect">
            <a:avLst/>
          </a:prstGeom>
          <a:noFill/>
        </p:spPr>
      </p:pic>
      <p:pic>
        <p:nvPicPr>
          <p:cNvPr id="2051" name="Picture 3" descr="C:\Users\Heather\AppData\Local\Microsoft\Windows\Temporary Internet Files\Content.IE5\PS47JOJH\MC900441341[1].png"/>
          <p:cNvPicPr>
            <a:picLocks noChangeAspect="1" noChangeArrowheads="1"/>
          </p:cNvPicPr>
          <p:nvPr/>
        </p:nvPicPr>
        <p:blipFill>
          <a:blip r:embed="rId4" cstate="print"/>
          <a:srcRect/>
          <a:stretch>
            <a:fillRect/>
          </a:stretch>
        </p:blipFill>
        <p:spPr bwMode="auto">
          <a:xfrm>
            <a:off x="4953000" y="838200"/>
            <a:ext cx="2971800" cy="2971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Public Library a+ Writing</a:t>
            </a:r>
            <a:endParaRPr lang="en-US" dirty="0"/>
          </a:p>
        </p:txBody>
      </p:sp>
      <p:pic>
        <p:nvPicPr>
          <p:cNvPr id="5" name="Content Placeholder 4" descr="ipl.png"/>
          <p:cNvPicPr>
            <a:picLocks noGrp="1" noChangeAspect="1"/>
          </p:cNvPicPr>
          <p:nvPr>
            <p:ph sz="half" idx="1"/>
          </p:nvPr>
        </p:nvPicPr>
        <p:blipFill>
          <a:blip r:embed="rId3" cstate="print"/>
          <a:stretch>
            <a:fillRect/>
          </a:stretch>
        </p:blipFill>
        <p:spPr>
          <a:xfrm rot="20235922">
            <a:off x="416114" y="2695763"/>
            <a:ext cx="4057026" cy="1786038"/>
          </a:xfrm>
        </p:spPr>
      </p:pic>
      <p:sp>
        <p:nvSpPr>
          <p:cNvPr id="4" name="Content Placeholder 3"/>
          <p:cNvSpPr>
            <a:spLocks noGrp="1"/>
          </p:cNvSpPr>
          <p:nvPr>
            <p:ph sz="half" idx="2"/>
          </p:nvPr>
        </p:nvSpPr>
        <p:spPr/>
        <p:txBody>
          <a:bodyPr/>
          <a:lstStyle/>
          <a:p>
            <a:r>
              <a:rPr lang="en-US" dirty="0" smtClean="0"/>
              <a:t>Excellent starting point for students writing research papers.</a:t>
            </a:r>
          </a:p>
          <a:p>
            <a:r>
              <a:rPr lang="en-US" dirty="0" smtClean="0"/>
              <a:t>Includes information on gathering information, developing a thesis, and writing a paper.</a:t>
            </a:r>
          </a:p>
          <a:p>
            <a:r>
              <a:rPr lang="en-US" dirty="0" smtClean="0"/>
              <a:t>Includes a section with additional links on research and writing.</a:t>
            </a:r>
            <a:endParaRPr lang="en-US" dirty="0"/>
          </a:p>
        </p:txBody>
      </p:sp>
      <p:sp>
        <p:nvSpPr>
          <p:cNvPr id="6" name="TextBox 5"/>
          <p:cNvSpPr txBox="1"/>
          <p:nvPr/>
        </p:nvSpPr>
        <p:spPr>
          <a:xfrm>
            <a:off x="304800" y="5638800"/>
            <a:ext cx="4343400" cy="369332"/>
          </a:xfrm>
          <a:prstGeom prst="rect">
            <a:avLst/>
          </a:prstGeom>
          <a:noFill/>
        </p:spPr>
        <p:txBody>
          <a:bodyPr wrap="square" rtlCol="0">
            <a:spAutoFit/>
          </a:bodyPr>
          <a:lstStyle/>
          <a:p>
            <a:r>
              <a:rPr lang="en-US" dirty="0" err="1" smtClean="0">
                <a:hlinkClick r:id="rId4"/>
              </a:rPr>
              <a:t>http://ipl2.org/div/aplus/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Adlit.org</a:t>
            </a:r>
            <a:endParaRPr lang="en-US" dirty="0"/>
          </a:p>
        </p:txBody>
      </p:sp>
      <p:pic>
        <p:nvPicPr>
          <p:cNvPr id="5" name="Content Placeholder 4" descr="adlit.png"/>
          <p:cNvPicPr>
            <a:picLocks noGrp="1" noChangeAspect="1"/>
          </p:cNvPicPr>
          <p:nvPr>
            <p:ph sz="half" idx="1"/>
          </p:nvPr>
        </p:nvPicPr>
        <p:blipFill>
          <a:blip r:embed="rId3" cstate="print"/>
          <a:stretch>
            <a:fillRect/>
          </a:stretch>
        </p:blipFill>
        <p:spPr>
          <a:xfrm>
            <a:off x="838200" y="2438400"/>
            <a:ext cx="3132360" cy="2493121"/>
          </a:xfrm>
          <a:prstGeom prst="rect">
            <a:avLst/>
          </a:prstGeom>
          <a:ln w="88900" cap="sq" cmpd="thickThin">
            <a:solidFill>
              <a:srgbClr val="000000"/>
            </a:solidFill>
            <a:prstDash val="solid"/>
            <a:miter lim="800000"/>
          </a:ln>
          <a:effectLst>
            <a:innerShdw blurRad="76200">
              <a:srgbClr val="000000"/>
            </a:innerShdw>
          </a:effectLst>
        </p:spPr>
      </p:pic>
      <p:sp>
        <p:nvSpPr>
          <p:cNvPr id="4" name="Content Placeholder 3"/>
          <p:cNvSpPr>
            <a:spLocks noGrp="1"/>
          </p:cNvSpPr>
          <p:nvPr>
            <p:ph sz="half" idx="2"/>
          </p:nvPr>
        </p:nvSpPr>
        <p:spPr/>
        <p:txBody>
          <a:bodyPr/>
          <a:lstStyle/>
          <a:p>
            <a:r>
              <a:rPr lang="en-US" dirty="0" smtClean="0"/>
              <a:t>Similar to Reading Rockets for students in grades 4-12.</a:t>
            </a:r>
          </a:p>
          <a:p>
            <a:r>
              <a:rPr lang="en-US" dirty="0" smtClean="0"/>
              <a:t>Information for teachers, parents, and students.</a:t>
            </a:r>
          </a:p>
          <a:p>
            <a:r>
              <a:rPr lang="en-US" dirty="0" smtClean="0"/>
              <a:t>Printable graphic organizers for vocabulary, comprehension, and writing.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t>
            </a:r>
            <a:r>
              <a:rPr lang="en-US" dirty="0" err="1" smtClean="0"/>
              <a:t>ebooks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normAutofit/>
          </a:bodyPr>
          <a:lstStyle/>
          <a:p>
            <a:r>
              <a:rPr lang="en-US" sz="2400" dirty="0" smtClean="0">
                <a:hlinkClick r:id="rId3"/>
              </a:rPr>
              <a:t>http://educhoices.org/articles/Online_Libraries_-_</a:t>
            </a:r>
            <a:r>
              <a:rPr lang="en-US" sz="2400" dirty="0" smtClean="0">
                <a:hlinkClick r:id="rId3"/>
              </a:rPr>
              <a:t>25_Places_to_Read_Free_Books_Online.html</a:t>
            </a:r>
            <a:endParaRPr lang="en-US" sz="2400" dirty="0" smtClean="0"/>
          </a:p>
          <a:p>
            <a:r>
              <a:rPr lang="en-US" sz="2400" dirty="0" smtClean="0"/>
              <a:t>Pathfinder of links to “school friendly” </a:t>
            </a:r>
            <a:r>
              <a:rPr lang="en-US" sz="2400" dirty="0" err="1" smtClean="0"/>
              <a:t>ebooks</a:t>
            </a:r>
            <a:r>
              <a:rPr lang="en-US" sz="2400" dirty="0" smtClean="0"/>
              <a:t>. </a:t>
            </a:r>
            <a:endParaRPr lang="en-US" sz="2400" dirty="0"/>
          </a:p>
        </p:txBody>
      </p:sp>
      <p:pic>
        <p:nvPicPr>
          <p:cNvPr id="3074" name="Picture 2" descr="C:\Users\Heather\AppData\Local\Microsoft\Windows\Temporary Internet Files\Content.IE5\KR6MIUH9\MC900435546[1].wmf"/>
          <p:cNvPicPr>
            <a:picLocks noChangeAspect="1" noChangeArrowheads="1"/>
          </p:cNvPicPr>
          <p:nvPr/>
        </p:nvPicPr>
        <p:blipFill>
          <a:blip r:embed="rId4" cstate="print"/>
          <a:srcRect/>
          <a:stretch>
            <a:fillRect/>
          </a:stretch>
        </p:blipFill>
        <p:spPr bwMode="auto">
          <a:xfrm rot="20844664">
            <a:off x="635903" y="3158597"/>
            <a:ext cx="3333995" cy="200756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 should be free</a:t>
            </a:r>
            <a:endParaRPr lang="en-US" dirty="0"/>
          </a:p>
        </p:txBody>
      </p:sp>
      <p:sp>
        <p:nvSpPr>
          <p:cNvPr id="3" name="Content Placeholder 2"/>
          <p:cNvSpPr>
            <a:spLocks noGrp="1"/>
          </p:cNvSpPr>
          <p:nvPr>
            <p:ph sz="half" idx="1"/>
          </p:nvPr>
        </p:nvSpPr>
        <p:spPr/>
        <p:txBody>
          <a:bodyPr/>
          <a:lstStyle/>
          <a:p>
            <a:r>
              <a:rPr lang="en-US" dirty="0" err="1" smtClean="0"/>
              <a:t>Audiobooks</a:t>
            </a:r>
            <a:r>
              <a:rPr lang="en-US" dirty="0" smtClean="0"/>
              <a:t> from the Public Domain</a:t>
            </a:r>
          </a:p>
          <a:p>
            <a:r>
              <a:rPr lang="en-US" dirty="0" smtClean="0"/>
              <a:t>Mostly classic titles</a:t>
            </a:r>
          </a:p>
          <a:p>
            <a:r>
              <a:rPr lang="en-US" dirty="0" smtClean="0"/>
              <a:t>Organized by genre</a:t>
            </a:r>
            <a:endParaRPr lang="en-US" dirty="0"/>
          </a:p>
        </p:txBody>
      </p:sp>
      <p:sp>
        <p:nvSpPr>
          <p:cNvPr id="4" name="Content Placeholder 3"/>
          <p:cNvSpPr>
            <a:spLocks noGrp="1"/>
          </p:cNvSpPr>
          <p:nvPr>
            <p:ph sz="half" idx="2"/>
          </p:nvPr>
        </p:nvSpPr>
        <p:spPr/>
        <p:txBody>
          <a:bodyPr/>
          <a:lstStyle/>
          <a:p>
            <a:r>
              <a:rPr lang="en-US" dirty="0" err="1" smtClean="0">
                <a:hlinkClick r:id="rId3"/>
              </a:rPr>
              <a:t>http://www.booksshouldbefree.com/</a:t>
            </a:r>
            <a:endParaRPr lang="en-US" dirty="0"/>
          </a:p>
        </p:txBody>
      </p:sp>
      <p:pic>
        <p:nvPicPr>
          <p:cNvPr id="2050" name="Picture 2" descr="C:\Users\Heather\AppData\Local\Microsoft\Windows\Temporary Internet Files\Content.IE5\6NL64SFR\MC900441330[1].png"/>
          <p:cNvPicPr>
            <a:picLocks noChangeAspect="1" noChangeArrowheads="1"/>
          </p:cNvPicPr>
          <p:nvPr/>
        </p:nvPicPr>
        <p:blipFill>
          <a:blip r:embed="rId4" cstate="print"/>
          <a:srcRect/>
          <a:stretch>
            <a:fillRect/>
          </a:stretch>
        </p:blipFill>
        <p:spPr bwMode="auto">
          <a:xfrm>
            <a:off x="5486400" y="3810000"/>
            <a:ext cx="2743200" cy="2743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Various Literacy Websites</a:t>
            </a:r>
            <a:endParaRPr lang="en-US" dirty="0"/>
          </a:p>
        </p:txBody>
      </p:sp>
      <p:sp>
        <p:nvSpPr>
          <p:cNvPr id="3" name="Content Placeholder 2"/>
          <p:cNvSpPr>
            <a:spLocks noGrp="1"/>
          </p:cNvSpPr>
          <p:nvPr>
            <p:ph sz="half" idx="1"/>
          </p:nvPr>
        </p:nvSpPr>
        <p:spPr/>
        <p:txBody>
          <a:bodyPr/>
          <a:lstStyle/>
          <a:p>
            <a:r>
              <a:rPr lang="en-US" dirty="0" smtClean="0"/>
              <a:t>Nearly 100 links to literacy websites.</a:t>
            </a:r>
          </a:p>
          <a:p>
            <a:r>
              <a:rPr lang="en-US" dirty="0" smtClean="0"/>
              <a:t>Aimed at middle school students.</a:t>
            </a:r>
          </a:p>
          <a:p>
            <a:r>
              <a:rPr lang="en-US" dirty="0" smtClean="0"/>
              <a:t>Links on vocabulary, poetry, bibliographic styles</a:t>
            </a:r>
            <a:r>
              <a:rPr lang="en-US" dirty="0" smtClean="0"/>
              <a:t>, and grammar.</a:t>
            </a:r>
            <a:endParaRPr lang="en-US" dirty="0"/>
          </a:p>
        </p:txBody>
      </p:sp>
      <p:sp>
        <p:nvSpPr>
          <p:cNvPr id="4" name="Content Placeholder 3"/>
          <p:cNvSpPr>
            <a:spLocks noGrp="1"/>
          </p:cNvSpPr>
          <p:nvPr>
            <p:ph sz="half" idx="2"/>
          </p:nvPr>
        </p:nvSpPr>
        <p:spPr>
          <a:xfrm>
            <a:off x="4343400" y="1600200"/>
            <a:ext cx="4648200" cy="4724400"/>
          </a:xfrm>
        </p:spPr>
        <p:txBody>
          <a:bodyPr/>
          <a:lstStyle/>
          <a:p>
            <a:r>
              <a:rPr lang="en-US" dirty="0" err="1" smtClean="0">
                <a:hlinkClick r:id="rId3"/>
              </a:rPr>
              <a:t>http://www.internet4classrooms.com/lang_mid.htm</a:t>
            </a:r>
            <a:endParaRPr lang="en-US" dirty="0"/>
          </a:p>
        </p:txBody>
      </p:sp>
      <p:pic>
        <p:nvPicPr>
          <p:cNvPr id="1026" name="Picture 2" descr="C:\Users\Heather\AppData\Local\Microsoft\Windows\Temporary Internet Files\Content.IE5\4YD9TB8F\MC900432645[1].png"/>
          <p:cNvPicPr>
            <a:picLocks noChangeAspect="1" noChangeArrowheads="1"/>
          </p:cNvPicPr>
          <p:nvPr/>
        </p:nvPicPr>
        <p:blipFill>
          <a:blip r:embed="rId4" cstate="print"/>
          <a:srcRect/>
          <a:stretch>
            <a:fillRect/>
          </a:stretch>
        </p:blipFill>
        <p:spPr bwMode="auto">
          <a:xfrm>
            <a:off x="5562600" y="2971800"/>
            <a:ext cx="2095500" cy="20955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reading</a:t>
            </a:r>
            <a:endParaRPr lang="en-US" dirty="0"/>
          </a:p>
        </p:txBody>
      </p:sp>
      <p:sp>
        <p:nvSpPr>
          <p:cNvPr id="3" name="Content Placeholder 2"/>
          <p:cNvSpPr>
            <a:spLocks noGrp="1"/>
          </p:cNvSpPr>
          <p:nvPr>
            <p:ph sz="half" idx="1"/>
          </p:nvPr>
        </p:nvSpPr>
        <p:spPr/>
        <p:txBody>
          <a:bodyPr>
            <a:normAutofit/>
          </a:bodyPr>
          <a:lstStyle/>
          <a:p>
            <a:pPr>
              <a:buNone/>
            </a:pPr>
            <a:r>
              <a:rPr lang="en-US" sz="2400" dirty="0" err="1" smtClean="0">
                <a:hlinkClick r:id="rId3"/>
              </a:rPr>
              <a:t>http://www.freereading.net</a:t>
            </a:r>
            <a:endParaRPr lang="en-US" sz="2400" dirty="0"/>
          </a:p>
        </p:txBody>
      </p:sp>
      <p:sp>
        <p:nvSpPr>
          <p:cNvPr id="4" name="Content Placeholder 3"/>
          <p:cNvSpPr>
            <a:spLocks noGrp="1"/>
          </p:cNvSpPr>
          <p:nvPr>
            <p:ph sz="half" idx="2"/>
          </p:nvPr>
        </p:nvSpPr>
        <p:spPr/>
        <p:txBody>
          <a:bodyPr/>
          <a:lstStyle/>
          <a:p>
            <a:r>
              <a:rPr lang="en-US" dirty="0" smtClean="0"/>
              <a:t>K-4 students</a:t>
            </a:r>
          </a:p>
          <a:p>
            <a:r>
              <a:rPr lang="en-US" dirty="0" smtClean="0"/>
              <a:t>Includes activities, lesson plans, and downloads to teach early readers.</a:t>
            </a:r>
          </a:p>
          <a:p>
            <a:r>
              <a:rPr lang="en-US" dirty="0" smtClean="0"/>
              <a:t>Download decodable texts</a:t>
            </a:r>
          </a:p>
          <a:p>
            <a:endParaRPr lang="en-US" dirty="0" smtClean="0"/>
          </a:p>
        </p:txBody>
      </p:sp>
      <p:pic>
        <p:nvPicPr>
          <p:cNvPr id="5" name="Picture 4" descr="freereading.png"/>
          <p:cNvPicPr>
            <a:picLocks noChangeAspect="1"/>
          </p:cNvPicPr>
          <p:nvPr/>
        </p:nvPicPr>
        <p:blipFill>
          <a:blip r:embed="rId4" cstate="print"/>
          <a:stretch>
            <a:fillRect/>
          </a:stretch>
        </p:blipFill>
        <p:spPr>
          <a:xfrm>
            <a:off x="304800" y="2819400"/>
            <a:ext cx="4267200" cy="1447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 Adult Library Services Assn.</a:t>
            </a:r>
            <a:endParaRPr lang="en-US" dirty="0"/>
          </a:p>
        </p:txBody>
      </p:sp>
      <p:pic>
        <p:nvPicPr>
          <p:cNvPr id="5" name="Content Placeholder 4" descr="Yalsa.png"/>
          <p:cNvPicPr>
            <a:picLocks noGrp="1" noChangeAspect="1"/>
          </p:cNvPicPr>
          <p:nvPr>
            <p:ph sz="half" idx="1"/>
          </p:nvPr>
        </p:nvPicPr>
        <p:blipFill>
          <a:blip r:embed="rId3" cstate="print"/>
          <a:stretch>
            <a:fillRect/>
          </a:stretch>
        </p:blipFill>
        <p:spPr>
          <a:xfrm rot="20396177">
            <a:off x="686092" y="2645326"/>
            <a:ext cx="3242191" cy="1463708"/>
          </a:xfrm>
        </p:spPr>
      </p:pic>
      <p:sp>
        <p:nvSpPr>
          <p:cNvPr id="4" name="Content Placeholder 3"/>
          <p:cNvSpPr>
            <a:spLocks noGrp="1"/>
          </p:cNvSpPr>
          <p:nvPr>
            <p:ph sz="half" idx="2"/>
          </p:nvPr>
        </p:nvSpPr>
        <p:spPr/>
        <p:txBody>
          <a:bodyPr/>
          <a:lstStyle/>
          <a:p>
            <a:r>
              <a:rPr lang="en-US" dirty="0" smtClean="0"/>
              <a:t>Provides recommendations for nonfiction and fictional books.</a:t>
            </a:r>
          </a:p>
          <a:p>
            <a:r>
              <a:rPr lang="en-US" dirty="0" smtClean="0"/>
              <a:t>Ways to motivate reluctant readers.</a:t>
            </a:r>
          </a:p>
          <a:p>
            <a:endParaRPr lang="en-US" dirty="0"/>
          </a:p>
        </p:txBody>
      </p:sp>
      <p:sp>
        <p:nvSpPr>
          <p:cNvPr id="6" name="TextBox 5"/>
          <p:cNvSpPr txBox="1"/>
          <p:nvPr/>
        </p:nvSpPr>
        <p:spPr>
          <a:xfrm>
            <a:off x="3124200" y="5486400"/>
            <a:ext cx="3581400" cy="461665"/>
          </a:xfrm>
          <a:prstGeom prst="rect">
            <a:avLst/>
          </a:prstGeom>
          <a:noFill/>
        </p:spPr>
        <p:txBody>
          <a:bodyPr wrap="square" rtlCol="0">
            <a:spAutoFit/>
          </a:bodyPr>
          <a:lstStyle/>
          <a:p>
            <a:r>
              <a:rPr lang="en-US" sz="2400" dirty="0" err="1" smtClean="0"/>
              <a:t>www.ala.org/yalsa</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Literacy</a:t>
            </a:r>
            <a:endParaRPr lang="en-US" dirty="0"/>
          </a:p>
        </p:txBody>
      </p:sp>
      <p:sp>
        <p:nvSpPr>
          <p:cNvPr id="3" name="Content Placeholder 2"/>
          <p:cNvSpPr>
            <a:spLocks noGrp="1"/>
          </p:cNvSpPr>
          <p:nvPr>
            <p:ph sz="half" idx="1"/>
          </p:nvPr>
        </p:nvSpPr>
        <p:spPr/>
        <p:txBody>
          <a:bodyPr/>
          <a:lstStyle/>
          <a:p>
            <a:pPr>
              <a:buNone/>
            </a:pPr>
            <a:r>
              <a:rPr lang="en-US" dirty="0" err="1" smtClean="0">
                <a:hlinkClick r:id="rId3"/>
              </a:rPr>
              <a:t>http://www.google.com/literacy/</a:t>
            </a:r>
            <a:endParaRPr lang="en-US" dirty="0"/>
          </a:p>
        </p:txBody>
      </p:sp>
      <p:sp>
        <p:nvSpPr>
          <p:cNvPr id="4" name="Content Placeholder 3"/>
          <p:cNvSpPr>
            <a:spLocks noGrp="1"/>
          </p:cNvSpPr>
          <p:nvPr>
            <p:ph sz="half" idx="2"/>
          </p:nvPr>
        </p:nvSpPr>
        <p:spPr/>
        <p:txBody>
          <a:bodyPr/>
          <a:lstStyle/>
          <a:p>
            <a:r>
              <a:rPr lang="en-US" dirty="0" smtClean="0"/>
              <a:t>Includes links to books, articles, and videos on literacy.</a:t>
            </a:r>
          </a:p>
          <a:p>
            <a:r>
              <a:rPr lang="en-US" dirty="0" smtClean="0"/>
              <a:t>Several links to worldwide literacy initiatives.</a:t>
            </a:r>
            <a:endParaRPr lang="en-US" dirty="0"/>
          </a:p>
        </p:txBody>
      </p:sp>
      <p:pic>
        <p:nvPicPr>
          <p:cNvPr id="5" name="Picture 4" descr="google.png"/>
          <p:cNvPicPr>
            <a:picLocks noChangeAspect="1"/>
          </p:cNvPicPr>
          <p:nvPr/>
        </p:nvPicPr>
        <p:blipFill>
          <a:blip r:embed="rId4" cstate="print"/>
          <a:stretch>
            <a:fillRect/>
          </a:stretch>
        </p:blipFill>
        <p:spPr>
          <a:xfrm>
            <a:off x="1524000" y="4876800"/>
            <a:ext cx="5210903" cy="158137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Web 2.0 </a:t>
            </a:r>
            <a:r>
              <a:rPr lang="en-US" dirty="0" err="1" smtClean="0"/>
              <a:t>interactives</a:t>
            </a:r>
            <a:r>
              <a:rPr lang="en-US" dirty="0" smtClean="0"/>
              <a:t/>
            </a:r>
            <a:br>
              <a:rPr lang="en-US" dirty="0" smtClean="0"/>
            </a:b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Piclit</a:t>
            </a:r>
            <a:endParaRPr lang="en-US" dirty="0"/>
          </a:p>
        </p:txBody>
      </p:sp>
      <p:pic>
        <p:nvPicPr>
          <p:cNvPr id="6" name="Content Placeholder 5" descr="piclits.png"/>
          <p:cNvPicPr>
            <a:picLocks noGrp="1" noChangeAspect="1"/>
          </p:cNvPicPr>
          <p:nvPr>
            <p:ph sz="half" idx="1"/>
          </p:nvPr>
        </p:nvPicPr>
        <p:blipFill>
          <a:blip r:embed="rId3" cstate="print"/>
          <a:stretch>
            <a:fillRect/>
          </a:stretch>
        </p:blipFill>
        <p:spPr>
          <a:xfrm rot="19871761">
            <a:off x="-108470" y="2820800"/>
            <a:ext cx="4961959" cy="823942"/>
          </a:xfrm>
        </p:spPr>
      </p:pic>
      <p:sp>
        <p:nvSpPr>
          <p:cNvPr id="5" name="Content Placeholder 4"/>
          <p:cNvSpPr>
            <a:spLocks noGrp="1"/>
          </p:cNvSpPr>
          <p:nvPr>
            <p:ph sz="half" idx="2"/>
          </p:nvPr>
        </p:nvSpPr>
        <p:spPr>
          <a:xfrm>
            <a:off x="4648200" y="1371600"/>
            <a:ext cx="4343400" cy="4953000"/>
          </a:xfrm>
        </p:spPr>
        <p:txBody>
          <a:bodyPr/>
          <a:lstStyle/>
          <a:p>
            <a:r>
              <a:rPr lang="en-US" dirty="0" smtClean="0"/>
              <a:t>Choose a picture from the gallery, and add text. Word choices are available or use your own. There is also an introduction to writing poetry using this </a:t>
            </a:r>
            <a:r>
              <a:rPr lang="en-US" dirty="0" smtClean="0"/>
              <a:t>tool.</a:t>
            </a:r>
            <a:endParaRPr lang="en-US" dirty="0"/>
          </a:p>
        </p:txBody>
      </p:sp>
      <p:sp>
        <p:nvSpPr>
          <p:cNvPr id="4098" name="Film"/>
          <p:cNvSpPr>
            <a:spLocks noEditPoints="1" noChangeArrowheads="1"/>
          </p:cNvSpPr>
          <p:nvPr/>
        </p:nvSpPr>
        <p:spPr bwMode="auto">
          <a:xfrm>
            <a:off x="3505200" y="3733800"/>
            <a:ext cx="1295400" cy="2743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5486400" y="5334000"/>
            <a:ext cx="3200400" cy="523220"/>
          </a:xfrm>
          <a:prstGeom prst="rect">
            <a:avLst/>
          </a:prstGeom>
          <a:noFill/>
        </p:spPr>
        <p:txBody>
          <a:bodyPr wrap="square" rtlCol="0">
            <a:spAutoFit/>
          </a:bodyPr>
          <a:lstStyle/>
          <a:p>
            <a:r>
              <a:rPr lang="en-US" sz="2800" dirty="0" err="1" smtClean="0"/>
              <a:t>www.piclits.com</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torylineonline.png"/>
          <p:cNvPicPr>
            <a:picLocks noGrp="1" noChangeAspect="1"/>
          </p:cNvPicPr>
          <p:nvPr>
            <p:ph sz="half" idx="1"/>
          </p:nvPr>
        </p:nvPicPr>
        <p:blipFill>
          <a:blip r:embed="rId3" cstate="print"/>
          <a:stretch>
            <a:fillRect/>
          </a:stretch>
        </p:blipFill>
        <p:spPr>
          <a:xfrm rot="20548166">
            <a:off x="33200" y="856113"/>
            <a:ext cx="5857652" cy="1123612"/>
          </a:xfrm>
        </p:spPr>
      </p:pic>
      <p:sp>
        <p:nvSpPr>
          <p:cNvPr id="6" name="Content Placeholder 5"/>
          <p:cNvSpPr>
            <a:spLocks noGrp="1"/>
          </p:cNvSpPr>
          <p:nvPr>
            <p:ph sz="half" idx="2"/>
          </p:nvPr>
        </p:nvSpPr>
        <p:spPr>
          <a:xfrm>
            <a:off x="3048000" y="2133600"/>
            <a:ext cx="5454501" cy="4343400"/>
          </a:xfrm>
        </p:spPr>
        <p:txBody>
          <a:bodyPr>
            <a:normAutofit lnSpcReduction="10000"/>
          </a:bodyPr>
          <a:lstStyle/>
          <a:p>
            <a:pPr marL="0" indent="0">
              <a:buNone/>
            </a:pPr>
            <a:r>
              <a:rPr lang="en-US" sz="2000" dirty="0" err="1" smtClean="0">
                <a:hlinkClick r:id="rId4"/>
              </a:rPr>
              <a:t>http://www.storylineonline.net/</a:t>
            </a:r>
            <a:endParaRPr lang="en-US" sz="2000" dirty="0" smtClean="0"/>
          </a:p>
          <a:p>
            <a:pPr marL="0" indent="0">
              <a:buNone/>
            </a:pPr>
            <a:endParaRPr lang="en-US" sz="2400" dirty="0" smtClean="0"/>
          </a:p>
          <a:p>
            <a:pPr marL="0" indent="0">
              <a:buNone/>
            </a:pPr>
            <a:r>
              <a:rPr lang="en-US" sz="2400" dirty="0" smtClean="0"/>
              <a:t>Popular children’s stories read aloud by members of the Screen Actors Guild. </a:t>
            </a:r>
          </a:p>
          <a:p>
            <a:pPr marL="0" indent="0">
              <a:buNone/>
            </a:pPr>
            <a:endParaRPr lang="en-US" sz="2400" dirty="0" smtClean="0"/>
          </a:p>
          <a:p>
            <a:pPr marL="0" indent="0">
              <a:buNone/>
            </a:pPr>
            <a:r>
              <a:rPr lang="en-US" sz="2400" dirty="0" smtClean="0"/>
              <a:t>Features sound effects, moving and still images, and exceptional story-tellers!</a:t>
            </a:r>
          </a:p>
          <a:p>
            <a:pPr marL="0" indent="0">
              <a:buNone/>
            </a:pPr>
            <a:endParaRPr lang="en-US" sz="2400" dirty="0" smtClean="0"/>
          </a:p>
          <a:p>
            <a:pPr marL="0" indent="0">
              <a:buNone/>
            </a:pPr>
            <a:r>
              <a:rPr lang="en-US" sz="2400" dirty="0" smtClean="0"/>
              <a:t>Great for use on </a:t>
            </a:r>
            <a:r>
              <a:rPr lang="en-US" sz="2400" dirty="0" err="1" smtClean="0"/>
              <a:t>iPads</a:t>
            </a:r>
            <a:r>
              <a:rPr lang="en-US" sz="2400" dirty="0" smtClean="0"/>
              <a:t> for individual students, or for whole-group using interactive whiteboards.</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zoobursts</a:t>
            </a:r>
            <a:endParaRPr lang="en-US" dirty="0"/>
          </a:p>
        </p:txBody>
      </p:sp>
      <p:sp>
        <p:nvSpPr>
          <p:cNvPr id="3" name="Content Placeholder 2"/>
          <p:cNvSpPr>
            <a:spLocks noGrp="1"/>
          </p:cNvSpPr>
          <p:nvPr>
            <p:ph sz="half" idx="1"/>
          </p:nvPr>
        </p:nvSpPr>
        <p:spPr/>
        <p:txBody>
          <a:bodyPr/>
          <a:lstStyle/>
          <a:p>
            <a:r>
              <a:rPr lang="en-US" dirty="0" smtClean="0"/>
              <a:t>Digital storytelling tool that lets anyone easily create his or her own </a:t>
            </a:r>
            <a:r>
              <a:rPr lang="en-US" dirty="0" err="1" smtClean="0"/>
              <a:t>3D</a:t>
            </a:r>
            <a:r>
              <a:rPr lang="en-US" dirty="0" smtClean="0"/>
              <a:t> pop-up books.</a:t>
            </a:r>
          </a:p>
          <a:p>
            <a:r>
              <a:rPr lang="en-US" dirty="0" smtClean="0"/>
              <a:t>Includes built-in database of 10,000 free images and materials.</a:t>
            </a:r>
          </a:p>
          <a:p>
            <a:r>
              <a:rPr lang="en-US" dirty="0" smtClean="0"/>
              <a:t>Can use own voice to record.</a:t>
            </a:r>
            <a:endParaRPr lang="en-US" dirty="0"/>
          </a:p>
        </p:txBody>
      </p:sp>
      <p:sp>
        <p:nvSpPr>
          <p:cNvPr id="4" name="Content Placeholder 3"/>
          <p:cNvSpPr>
            <a:spLocks noGrp="1"/>
          </p:cNvSpPr>
          <p:nvPr>
            <p:ph sz="half" idx="2"/>
          </p:nvPr>
        </p:nvSpPr>
        <p:spPr/>
        <p:txBody>
          <a:bodyPr/>
          <a:lstStyle/>
          <a:p>
            <a:endParaRPr lang="en-US" dirty="0"/>
          </a:p>
        </p:txBody>
      </p:sp>
      <p:pic>
        <p:nvPicPr>
          <p:cNvPr id="3074" name="Picture 2" descr="C:\Users\Heather\AppData\Local\Microsoft\Windows\Temporary Internet Files\Content.IE5\KR6MIUH9\MC900440424[1].wmf"/>
          <p:cNvPicPr>
            <a:picLocks noChangeAspect="1" noChangeArrowheads="1"/>
          </p:cNvPicPr>
          <p:nvPr/>
        </p:nvPicPr>
        <p:blipFill>
          <a:blip r:embed="rId3" cstate="print"/>
          <a:srcRect/>
          <a:stretch>
            <a:fillRect/>
          </a:stretch>
        </p:blipFill>
        <p:spPr bwMode="auto">
          <a:xfrm>
            <a:off x="5562600" y="1981200"/>
            <a:ext cx="1827886" cy="1506017"/>
          </a:xfrm>
          <a:prstGeom prst="rect">
            <a:avLst/>
          </a:prstGeom>
          <a:noFill/>
        </p:spPr>
      </p:pic>
      <p:pic>
        <p:nvPicPr>
          <p:cNvPr id="3075" name="Picture 3" descr="C:\Users\Heather\AppData\Local\Microsoft\Windows\Temporary Internet Files\Content.IE5\4YD9TB8F\MC900440388[1].png"/>
          <p:cNvPicPr>
            <a:picLocks noChangeAspect="1" noChangeArrowheads="1"/>
          </p:cNvPicPr>
          <p:nvPr/>
        </p:nvPicPr>
        <p:blipFill>
          <a:blip r:embed="rId4" cstate="print"/>
          <a:srcRect/>
          <a:stretch>
            <a:fillRect/>
          </a:stretch>
        </p:blipFill>
        <p:spPr bwMode="auto">
          <a:xfrm>
            <a:off x="6096000" y="3505200"/>
            <a:ext cx="2743200" cy="2743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PBS Whiteboard</a:t>
            </a:r>
            <a:endParaRPr lang="en-US" dirty="0"/>
          </a:p>
        </p:txBody>
      </p:sp>
      <p:sp>
        <p:nvSpPr>
          <p:cNvPr id="3" name="Content Placeholder 2"/>
          <p:cNvSpPr>
            <a:spLocks noGrp="1"/>
          </p:cNvSpPr>
          <p:nvPr>
            <p:ph sz="half" idx="1"/>
          </p:nvPr>
        </p:nvSpPr>
        <p:spPr>
          <a:xfrm>
            <a:off x="609600" y="1589567"/>
            <a:ext cx="4038600" cy="4572000"/>
          </a:xfrm>
        </p:spPr>
        <p:txBody>
          <a:bodyPr>
            <a:normAutofit/>
          </a:bodyPr>
          <a:lstStyle/>
          <a:p>
            <a:r>
              <a:rPr lang="en-US" sz="2000" dirty="0" err="1" smtClean="0">
                <a:hlinkClick r:id="rId3"/>
              </a:rPr>
              <a:t>http://pbskids.org/whiteboard/</a:t>
            </a:r>
            <a:endParaRPr lang="en-US" sz="2000" dirty="0" smtClean="0"/>
          </a:p>
          <a:p>
            <a:r>
              <a:rPr lang="en-US" sz="2000" dirty="0" smtClean="0"/>
              <a:t>Listening</a:t>
            </a:r>
          </a:p>
          <a:p>
            <a:r>
              <a:rPr lang="en-US" sz="2000" dirty="0" smtClean="0"/>
              <a:t>Reading Comprehension</a:t>
            </a:r>
          </a:p>
          <a:p>
            <a:r>
              <a:rPr lang="en-US" sz="2000" dirty="0" smtClean="0"/>
              <a:t>Synonyms/Antonyms</a:t>
            </a:r>
          </a:p>
          <a:p>
            <a:r>
              <a:rPr lang="en-US" sz="2000" dirty="0" smtClean="0"/>
              <a:t>Can be used as an extension activity for students who have mastered the current lesson, or for students who need additional instruction.</a:t>
            </a:r>
            <a:endParaRPr lang="en-US" sz="2400" dirty="0"/>
          </a:p>
        </p:txBody>
      </p:sp>
      <p:pic>
        <p:nvPicPr>
          <p:cNvPr id="6" name="Content Placeholder 5" descr="pbs.png"/>
          <p:cNvPicPr>
            <a:picLocks noGrp="1" noChangeAspect="1"/>
          </p:cNvPicPr>
          <p:nvPr>
            <p:ph sz="half" idx="2"/>
          </p:nvPr>
        </p:nvPicPr>
        <p:blipFill>
          <a:blip r:embed="rId4" cstate="print"/>
          <a:stretch>
            <a:fillRect/>
          </a:stretch>
        </p:blipFill>
        <p:spPr>
          <a:xfrm rot="1007287">
            <a:off x="4817242" y="2059117"/>
            <a:ext cx="3663805" cy="32940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Language for Literacy</a:t>
            </a:r>
            <a:endParaRPr lang="en-US" dirty="0"/>
          </a:p>
        </p:txBody>
      </p:sp>
      <p:pic>
        <p:nvPicPr>
          <p:cNvPr id="7" name="Content Placeholder 6" descr="languageforliteracy.png"/>
          <p:cNvPicPr>
            <a:picLocks noGrp="1" noChangeAspect="1"/>
          </p:cNvPicPr>
          <p:nvPr>
            <p:ph sz="half" idx="1"/>
          </p:nvPr>
        </p:nvPicPr>
        <p:blipFill>
          <a:blip r:embed="rId3" cstate="print"/>
          <a:stretch>
            <a:fillRect/>
          </a:stretch>
        </p:blipFill>
        <p:spPr>
          <a:xfrm>
            <a:off x="457200" y="1828800"/>
            <a:ext cx="4543425" cy="4038600"/>
          </a:xfrm>
        </p:spPr>
      </p:pic>
      <p:sp>
        <p:nvSpPr>
          <p:cNvPr id="4" name="Content Placeholder 3"/>
          <p:cNvSpPr>
            <a:spLocks noGrp="1"/>
          </p:cNvSpPr>
          <p:nvPr>
            <p:ph sz="half" idx="2"/>
          </p:nvPr>
        </p:nvSpPr>
        <p:spPr>
          <a:xfrm>
            <a:off x="5181600" y="1589567"/>
            <a:ext cx="3549500" cy="4201633"/>
          </a:xfrm>
        </p:spPr>
        <p:txBody>
          <a:bodyPr>
            <a:normAutofit/>
          </a:bodyPr>
          <a:lstStyle/>
          <a:p>
            <a:pPr>
              <a:buFont typeface="Arial" pitchFamily="34" charset="0"/>
              <a:buChar char="•"/>
            </a:pPr>
            <a:r>
              <a:rPr lang="en-US" sz="2800" dirty="0" smtClean="0"/>
              <a:t>Oral language development</a:t>
            </a:r>
          </a:p>
          <a:p>
            <a:pPr>
              <a:buFont typeface="Arial" pitchFamily="34" charset="0"/>
              <a:buChar char="•"/>
            </a:pPr>
            <a:r>
              <a:rPr lang="en-US" sz="2800" dirty="0" smtClean="0"/>
              <a:t>Phonemic awareness</a:t>
            </a:r>
          </a:p>
          <a:p>
            <a:pPr>
              <a:buFont typeface="Arial" pitchFamily="34" charset="0"/>
              <a:buChar char="•"/>
            </a:pPr>
            <a:r>
              <a:rPr lang="en-US" sz="2800" dirty="0" smtClean="0"/>
              <a:t>Sorting</a:t>
            </a:r>
          </a:p>
          <a:p>
            <a:pPr>
              <a:buFont typeface="Arial" pitchFamily="34" charset="0"/>
              <a:buChar char="•"/>
            </a:pPr>
            <a:r>
              <a:rPr lang="en-US" sz="2800" dirty="0" smtClean="0"/>
              <a:t>Word Recognition</a:t>
            </a:r>
          </a:p>
          <a:p>
            <a:pPr>
              <a:buFont typeface="Arial" pitchFamily="34" charset="0"/>
              <a:buChar char="•"/>
            </a:pPr>
            <a:r>
              <a:rPr lang="en-US" sz="2800" dirty="0" smtClean="0"/>
              <a:t>Phonics</a:t>
            </a:r>
            <a:endParaRPr lang="en-US" sz="2800" dirty="0"/>
          </a:p>
        </p:txBody>
      </p:sp>
      <p:sp>
        <p:nvSpPr>
          <p:cNvPr id="8" name="TextBox 7"/>
          <p:cNvSpPr txBox="1"/>
          <p:nvPr/>
        </p:nvSpPr>
        <p:spPr>
          <a:xfrm>
            <a:off x="685800" y="6019800"/>
            <a:ext cx="7315200" cy="369332"/>
          </a:xfrm>
          <a:prstGeom prst="rect">
            <a:avLst/>
          </a:prstGeom>
          <a:noFill/>
        </p:spPr>
        <p:txBody>
          <a:bodyPr wrap="square" rtlCol="0">
            <a:spAutoFit/>
          </a:bodyPr>
          <a:lstStyle/>
          <a:p>
            <a:pPr algn="ctr"/>
            <a:r>
              <a:rPr lang="en-US" dirty="0" err="1" smtClean="0">
                <a:hlinkClick r:id="rId4"/>
              </a:rPr>
              <a:t>http://teacher.scholastic.com/activities/bll/</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storybird</a:t>
            </a:r>
            <a:endParaRPr lang="en-US" dirty="0"/>
          </a:p>
        </p:txBody>
      </p:sp>
      <p:sp>
        <p:nvSpPr>
          <p:cNvPr id="3" name="Content Placeholder 2"/>
          <p:cNvSpPr>
            <a:spLocks noGrp="1"/>
          </p:cNvSpPr>
          <p:nvPr>
            <p:ph sz="half" idx="1"/>
          </p:nvPr>
        </p:nvSpPr>
        <p:spPr/>
        <p:txBody>
          <a:bodyPr/>
          <a:lstStyle/>
          <a:p>
            <a:r>
              <a:rPr lang="en-US" dirty="0" err="1" smtClean="0"/>
              <a:t>www.storybird.com</a:t>
            </a:r>
            <a:endParaRPr lang="en-US" dirty="0"/>
          </a:p>
        </p:txBody>
      </p:sp>
      <p:sp>
        <p:nvSpPr>
          <p:cNvPr id="4" name="Content Placeholder 3"/>
          <p:cNvSpPr>
            <a:spLocks noGrp="1"/>
          </p:cNvSpPr>
          <p:nvPr>
            <p:ph sz="half" idx="2"/>
          </p:nvPr>
        </p:nvSpPr>
        <p:spPr/>
        <p:txBody>
          <a:bodyPr/>
          <a:lstStyle/>
          <a:p>
            <a:r>
              <a:rPr lang="en-US" dirty="0" smtClean="0"/>
              <a:t>Collaborative storytelling</a:t>
            </a:r>
          </a:p>
          <a:p>
            <a:r>
              <a:rPr lang="en-US" dirty="0" smtClean="0"/>
              <a:t>Students can create stories and real artists can upload their illustrations.</a:t>
            </a:r>
          </a:p>
          <a:p>
            <a:r>
              <a:rPr lang="en-US" dirty="0" smtClean="0"/>
              <a:t>Teachers can make class accounts without needed individual student email addresses</a:t>
            </a:r>
            <a:endParaRPr lang="en-US" dirty="0"/>
          </a:p>
        </p:txBody>
      </p:sp>
      <p:pic>
        <p:nvPicPr>
          <p:cNvPr id="5" name="Picture 4" descr="storybird.png"/>
          <p:cNvPicPr>
            <a:picLocks noChangeAspect="1"/>
          </p:cNvPicPr>
          <p:nvPr/>
        </p:nvPicPr>
        <p:blipFill>
          <a:blip r:embed="rId3" cstate="print"/>
          <a:stretch>
            <a:fillRect/>
          </a:stretch>
        </p:blipFill>
        <p:spPr>
          <a:xfrm>
            <a:off x="457200" y="2819400"/>
            <a:ext cx="4114800" cy="2438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kiddo read</a:t>
            </a:r>
            <a:endParaRPr lang="en-US" dirty="0"/>
          </a:p>
        </p:txBody>
      </p:sp>
      <p:sp>
        <p:nvSpPr>
          <p:cNvPr id="3" name="Content Placeholder 2"/>
          <p:cNvSpPr>
            <a:spLocks noGrp="1"/>
          </p:cNvSpPr>
          <p:nvPr>
            <p:ph sz="half" idx="1"/>
          </p:nvPr>
        </p:nvSpPr>
        <p:spPr/>
        <p:txBody>
          <a:bodyPr/>
          <a:lstStyle/>
          <a:p>
            <a:r>
              <a:rPr lang="en-US" dirty="0" smtClean="0"/>
              <a:t>James Patterson’s website</a:t>
            </a:r>
          </a:p>
          <a:p>
            <a:r>
              <a:rPr lang="en-US" dirty="0" smtClean="0"/>
              <a:t>Organized by ages (0-8, 6 and up, 8 and up, and 10 and up)</a:t>
            </a:r>
          </a:p>
          <a:p>
            <a:r>
              <a:rPr lang="en-US" dirty="0" smtClean="0"/>
              <a:t>Educator portal with lots of lesson plans aligned to popular books.</a:t>
            </a:r>
            <a:endParaRPr lang="en-US" dirty="0"/>
          </a:p>
        </p:txBody>
      </p:sp>
      <p:pic>
        <p:nvPicPr>
          <p:cNvPr id="5" name="Content Placeholder 4" descr="readkiddo.png"/>
          <p:cNvPicPr>
            <a:picLocks noGrp="1" noChangeAspect="1"/>
          </p:cNvPicPr>
          <p:nvPr>
            <p:ph sz="half" idx="2"/>
          </p:nvPr>
        </p:nvPicPr>
        <p:blipFill>
          <a:blip r:embed="rId3" cstate="print"/>
          <a:stretch>
            <a:fillRect/>
          </a:stretch>
        </p:blipFill>
        <p:spPr>
          <a:xfrm>
            <a:off x="4800600" y="1524000"/>
            <a:ext cx="3930486" cy="1295400"/>
          </a:xfrm>
        </p:spPr>
      </p:pic>
      <p:sp>
        <p:nvSpPr>
          <p:cNvPr id="6" name="TextBox 5"/>
          <p:cNvSpPr txBox="1"/>
          <p:nvPr/>
        </p:nvSpPr>
        <p:spPr>
          <a:xfrm>
            <a:off x="2743200" y="5410200"/>
            <a:ext cx="4191000" cy="707886"/>
          </a:xfrm>
          <a:prstGeom prst="rect">
            <a:avLst/>
          </a:prstGeom>
          <a:noFill/>
        </p:spPr>
        <p:txBody>
          <a:bodyPr wrap="square" rtlCol="0">
            <a:spAutoFit/>
          </a:bodyPr>
          <a:lstStyle/>
          <a:p>
            <a:r>
              <a:rPr lang="en-US" sz="2000" dirty="0" err="1" smtClean="0">
                <a:hlinkClick r:id="rId4"/>
              </a:rPr>
              <a:t>www.readkiddoread.com</a:t>
            </a:r>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literactive</a:t>
            </a:r>
            <a:endParaRPr lang="en-US" dirty="0"/>
          </a:p>
        </p:txBody>
      </p:sp>
      <p:pic>
        <p:nvPicPr>
          <p:cNvPr id="5" name="Content Placeholder 4" descr="literactive.png"/>
          <p:cNvPicPr>
            <a:picLocks noGrp="1" noChangeAspect="1"/>
          </p:cNvPicPr>
          <p:nvPr>
            <p:ph sz="half" idx="1"/>
          </p:nvPr>
        </p:nvPicPr>
        <p:blipFill>
          <a:blip r:embed="rId3" cstate="print"/>
          <a:stretch>
            <a:fillRect/>
          </a:stretch>
        </p:blipFill>
        <p:spPr>
          <a:xfrm rot="19838868">
            <a:off x="627948" y="2840399"/>
            <a:ext cx="3451081" cy="978694"/>
          </a:xfrm>
        </p:spPr>
      </p:pic>
      <p:sp>
        <p:nvSpPr>
          <p:cNvPr id="4" name="Content Placeholder 3"/>
          <p:cNvSpPr>
            <a:spLocks noGrp="1"/>
          </p:cNvSpPr>
          <p:nvPr>
            <p:ph sz="half" idx="2"/>
          </p:nvPr>
        </p:nvSpPr>
        <p:spPr/>
        <p:txBody>
          <a:bodyPr/>
          <a:lstStyle/>
          <a:p>
            <a:r>
              <a:rPr lang="en-US" dirty="0" smtClean="0"/>
              <a:t>Commonly listed as an alternative to </a:t>
            </a:r>
            <a:r>
              <a:rPr lang="en-US" dirty="0" err="1" smtClean="0"/>
              <a:t>Starfall</a:t>
            </a:r>
            <a:r>
              <a:rPr lang="en-US" dirty="0" smtClean="0"/>
              <a:t>.</a:t>
            </a:r>
          </a:p>
          <a:p>
            <a:r>
              <a:rPr lang="en-US" dirty="0" smtClean="0"/>
              <a:t>Preschool-Grade 1</a:t>
            </a:r>
          </a:p>
          <a:p>
            <a:r>
              <a:rPr lang="en-US" dirty="0" smtClean="0"/>
              <a:t>Materials for Guided Reading</a:t>
            </a:r>
          </a:p>
          <a:p>
            <a:r>
              <a:rPr lang="en-US" dirty="0" err="1" smtClean="0"/>
              <a:t>ePoetry</a:t>
            </a:r>
            <a:endParaRPr lang="en-US" dirty="0" smtClean="0"/>
          </a:p>
          <a:p>
            <a:r>
              <a:rPr lang="en-US" dirty="0" err="1" smtClean="0"/>
              <a:t>ePicture</a:t>
            </a:r>
            <a:r>
              <a:rPr lang="en-US" dirty="0" smtClean="0"/>
              <a:t> Books</a:t>
            </a:r>
          </a:p>
          <a:p>
            <a:r>
              <a:rPr lang="en-US" dirty="0" smtClean="0"/>
              <a:t>Companion print materials available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International Children’s Digital Library</a:t>
            </a:r>
            <a:endParaRPr lang="en-US" dirty="0"/>
          </a:p>
        </p:txBody>
      </p:sp>
      <p:pic>
        <p:nvPicPr>
          <p:cNvPr id="5" name="Content Placeholder 4" descr="icdl.gif"/>
          <p:cNvPicPr>
            <a:picLocks noGrp="1" noChangeAspect="1"/>
          </p:cNvPicPr>
          <p:nvPr>
            <p:ph sz="half" idx="1"/>
          </p:nvPr>
        </p:nvPicPr>
        <p:blipFill>
          <a:blip r:embed="rId3" cstate="print"/>
          <a:stretch>
            <a:fillRect/>
          </a:stretch>
        </p:blipFill>
        <p:spPr>
          <a:xfrm rot="20024902">
            <a:off x="1311179" y="2468064"/>
            <a:ext cx="1871777" cy="1541463"/>
          </a:xfrm>
        </p:spPr>
      </p:pic>
      <p:sp>
        <p:nvSpPr>
          <p:cNvPr id="4" name="Content Placeholder 3"/>
          <p:cNvSpPr>
            <a:spLocks noGrp="1"/>
          </p:cNvSpPr>
          <p:nvPr>
            <p:ph sz="half" idx="2"/>
          </p:nvPr>
        </p:nvSpPr>
        <p:spPr>
          <a:xfrm>
            <a:off x="4038600" y="1589567"/>
            <a:ext cx="4692501" cy="4572000"/>
          </a:xfrm>
        </p:spPr>
        <p:txBody>
          <a:bodyPr>
            <a:normAutofit/>
          </a:bodyPr>
          <a:lstStyle/>
          <a:p>
            <a:pPr marL="0" indent="0">
              <a:buNone/>
            </a:pPr>
            <a:r>
              <a:rPr lang="en-US" sz="2400" dirty="0" err="1" smtClean="0">
                <a:hlinkClick r:id="rId4"/>
              </a:rPr>
              <a:t>http://en.childrenslibrary.org/</a:t>
            </a:r>
            <a:endParaRPr lang="en-US" sz="2400" dirty="0" smtClean="0"/>
          </a:p>
          <a:p>
            <a:pPr marL="0" indent="0"/>
            <a:r>
              <a:rPr lang="en-US" sz="2400" dirty="0" smtClean="0"/>
              <a:t> Over 4,400 books available in 55 different languages.’</a:t>
            </a:r>
          </a:p>
          <a:p>
            <a:pPr marL="0" indent="0">
              <a:buNone/>
            </a:pPr>
            <a:endParaRPr lang="en-US" sz="2400" dirty="0" smtClean="0"/>
          </a:p>
          <a:p>
            <a:pPr marL="0" indent="0"/>
            <a:r>
              <a:rPr lang="en-US" sz="2400" dirty="0" smtClean="0"/>
              <a:t> </a:t>
            </a:r>
            <a:r>
              <a:rPr lang="en-US" sz="2400" dirty="0" err="1" smtClean="0"/>
              <a:t>ESOL</a:t>
            </a:r>
            <a:r>
              <a:rPr lang="en-US" sz="2400" dirty="0" smtClean="0"/>
              <a:t> students</a:t>
            </a:r>
          </a:p>
          <a:p>
            <a:pPr marL="0" indent="0">
              <a:buNone/>
            </a:pPr>
            <a:endParaRPr lang="en-US" sz="2400" dirty="0" smtClean="0"/>
          </a:p>
          <a:p>
            <a:pPr marL="0" indent="0"/>
            <a:r>
              <a:rPr lang="en-US" sz="2400" dirty="0" smtClean="0"/>
              <a:t> For individual use on </a:t>
            </a:r>
            <a:r>
              <a:rPr lang="en-US" sz="2400" dirty="0" err="1" smtClean="0"/>
              <a:t>iPads</a:t>
            </a:r>
            <a:r>
              <a:rPr lang="en-US" sz="2400" dirty="0" smtClean="0"/>
              <a:t> or group instruction using interactive whiteboards.</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Starfall</a:t>
            </a:r>
            <a:endParaRPr lang="en-US" dirty="0"/>
          </a:p>
        </p:txBody>
      </p:sp>
      <p:pic>
        <p:nvPicPr>
          <p:cNvPr id="5" name="Content Placeholder 4" descr="starfall.png"/>
          <p:cNvPicPr>
            <a:picLocks noGrp="1" noChangeAspect="1"/>
          </p:cNvPicPr>
          <p:nvPr>
            <p:ph sz="half" idx="1"/>
          </p:nvPr>
        </p:nvPicPr>
        <p:blipFill>
          <a:blip r:embed="rId3" cstate="print"/>
          <a:stretch>
            <a:fillRect/>
          </a:stretch>
        </p:blipFill>
        <p:spPr>
          <a:xfrm rot="19618930">
            <a:off x="-19110" y="3012781"/>
            <a:ext cx="4741389" cy="1335121"/>
          </a:xfrm>
        </p:spPr>
      </p:pic>
      <p:sp>
        <p:nvSpPr>
          <p:cNvPr id="4" name="Content Placeholder 3"/>
          <p:cNvSpPr>
            <a:spLocks noGrp="1"/>
          </p:cNvSpPr>
          <p:nvPr>
            <p:ph sz="half" idx="2"/>
          </p:nvPr>
        </p:nvSpPr>
        <p:spPr>
          <a:xfrm>
            <a:off x="4648200" y="1600200"/>
            <a:ext cx="4343400" cy="3505200"/>
          </a:xfrm>
        </p:spPr>
        <p:txBody>
          <a:bodyPr>
            <a:normAutofit/>
          </a:bodyPr>
          <a:lstStyle/>
          <a:p>
            <a:r>
              <a:rPr lang="en-US" sz="2400" dirty="0" err="1" smtClean="0">
                <a:hlinkClick r:id="rId4"/>
              </a:rPr>
              <a:t>http://www.starfall.com/</a:t>
            </a:r>
            <a:endParaRPr lang="en-US" sz="2400" dirty="0" smtClean="0"/>
          </a:p>
          <a:p>
            <a:r>
              <a:rPr lang="en-US" sz="2400" dirty="0" smtClean="0"/>
              <a:t>Reading with phonics</a:t>
            </a:r>
          </a:p>
          <a:p>
            <a:r>
              <a:rPr lang="en-US" sz="2400" dirty="0" smtClean="0"/>
              <a:t>Phonemic awareness</a:t>
            </a:r>
          </a:p>
          <a:p>
            <a:r>
              <a:rPr lang="en-US" sz="2400" dirty="0" smtClean="0"/>
              <a:t>English language development (</a:t>
            </a:r>
            <a:r>
              <a:rPr lang="en-US" sz="2400" dirty="0" err="1" smtClean="0"/>
              <a:t>ESOL</a:t>
            </a:r>
            <a:r>
              <a:rPr lang="en-US" sz="2400" dirty="0" smtClean="0"/>
              <a:t>)</a:t>
            </a:r>
          </a:p>
          <a:p>
            <a:r>
              <a:rPr lang="en-US" sz="2400" dirty="0" smtClean="0"/>
              <a:t>Apps are available for </a:t>
            </a:r>
            <a:r>
              <a:rPr lang="en-US" sz="2400" dirty="0" err="1" smtClean="0"/>
              <a:t>iPads</a:t>
            </a:r>
            <a:endParaRPr lang="en-US" sz="2400" dirty="0"/>
          </a:p>
        </p:txBody>
      </p:sp>
      <p:sp>
        <p:nvSpPr>
          <p:cNvPr id="6" name="TextBox 5"/>
          <p:cNvSpPr txBox="1"/>
          <p:nvPr/>
        </p:nvSpPr>
        <p:spPr>
          <a:xfrm>
            <a:off x="685800" y="5638800"/>
            <a:ext cx="8077200" cy="646331"/>
          </a:xfrm>
          <a:prstGeom prst="rect">
            <a:avLst/>
          </a:prstGeom>
          <a:noFill/>
        </p:spPr>
        <p:txBody>
          <a:bodyPr wrap="square" rtlCol="0">
            <a:spAutoFit/>
          </a:bodyPr>
          <a:lstStyle/>
          <a:p>
            <a:r>
              <a:rPr lang="en-US" dirty="0" smtClean="0"/>
              <a:t>Also, check out the “Top 5 Alternatives to </a:t>
            </a:r>
            <a:r>
              <a:rPr lang="en-US" dirty="0" err="1" smtClean="0"/>
              <a:t>Starfall</a:t>
            </a:r>
            <a:r>
              <a:rPr lang="en-US" dirty="0" smtClean="0"/>
              <a:t>” at </a:t>
            </a:r>
            <a:r>
              <a:rPr lang="en-US" dirty="0" smtClean="0">
                <a:hlinkClick r:id="rId5"/>
              </a:rPr>
              <a:t>http://</a:t>
            </a:r>
            <a:r>
              <a:rPr lang="en-US" dirty="0" err="1" smtClean="0">
                <a:hlinkClick r:id="rId5"/>
              </a:rPr>
              <a:t>www.educational-freeware.com</a:t>
            </a:r>
            <a:r>
              <a:rPr lang="en-US" dirty="0" smtClean="0">
                <a:hlinkClick r:id="rId5"/>
              </a:rPr>
              <a:t>/news/best-literacy-</a:t>
            </a:r>
            <a:r>
              <a:rPr lang="en-US" dirty="0" err="1" smtClean="0">
                <a:hlinkClick r:id="rId5"/>
              </a:rPr>
              <a:t>websites.aspx</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Planet</a:t>
            </a:r>
            <a:endParaRPr lang="en-US" dirty="0"/>
          </a:p>
        </p:txBody>
      </p:sp>
      <p:sp>
        <p:nvSpPr>
          <p:cNvPr id="3" name="Content Placeholder 2"/>
          <p:cNvSpPr>
            <a:spLocks noGrp="1"/>
          </p:cNvSpPr>
          <p:nvPr>
            <p:ph sz="half" idx="1"/>
          </p:nvPr>
        </p:nvSpPr>
        <p:spPr>
          <a:xfrm>
            <a:off x="457200" y="1589567"/>
            <a:ext cx="6781800" cy="4572000"/>
          </a:xfrm>
        </p:spPr>
        <p:txBody>
          <a:bodyPr>
            <a:noAutofit/>
          </a:bodyPr>
          <a:lstStyle/>
          <a:p>
            <a:r>
              <a:rPr lang="en-US" sz="2400" dirty="0" err="1" smtClean="0">
                <a:hlinkClick r:id="rId3"/>
              </a:rPr>
              <a:t>http://www.rif.org/kids/readingplanet.htm</a:t>
            </a:r>
            <a:endParaRPr lang="en-US" sz="2400" dirty="0" smtClean="0"/>
          </a:p>
          <a:p>
            <a:r>
              <a:rPr lang="en-US" sz="2400" dirty="0" smtClean="0"/>
              <a:t>Reading is Fundamental (RIF) is the largest children’s literacy nonprofit in the United States.</a:t>
            </a:r>
          </a:p>
          <a:p>
            <a:r>
              <a:rPr lang="en-US" sz="2400" dirty="0" smtClean="0"/>
              <a:t>Features </a:t>
            </a:r>
            <a:r>
              <a:rPr lang="en-US" sz="2400" dirty="0" err="1" smtClean="0"/>
              <a:t>ebooks</a:t>
            </a:r>
            <a:r>
              <a:rPr lang="en-US" sz="2400" dirty="0" smtClean="0"/>
              <a:t>, writing station, reading games, and activity lab.</a:t>
            </a:r>
          </a:p>
          <a:p>
            <a:r>
              <a:rPr lang="en-US" sz="2400" dirty="0" smtClean="0"/>
              <a:t>Students can illustrate a story after reading the words, create a bookplate, and write poetry.</a:t>
            </a:r>
          </a:p>
          <a:p>
            <a:r>
              <a:rPr lang="en-US" sz="2400" dirty="0" smtClean="0"/>
              <a:t>Also features several teacher resources.</a:t>
            </a:r>
            <a:endParaRPr lang="en-US" sz="2400" dirty="0"/>
          </a:p>
        </p:txBody>
      </p:sp>
      <p:pic>
        <p:nvPicPr>
          <p:cNvPr id="7" name="Content Placeholder 6" descr="RIF.png"/>
          <p:cNvPicPr>
            <a:picLocks noGrp="1" noChangeAspect="1"/>
          </p:cNvPicPr>
          <p:nvPr>
            <p:ph sz="half" idx="2"/>
          </p:nvPr>
        </p:nvPicPr>
        <p:blipFill>
          <a:blip r:embed="rId4" cstate="print"/>
          <a:stretch>
            <a:fillRect/>
          </a:stretch>
        </p:blipFill>
        <p:spPr>
          <a:xfrm rot="1276512">
            <a:off x="5680602" y="820868"/>
            <a:ext cx="2639827" cy="1146241"/>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Rockets</a:t>
            </a:r>
            <a:endParaRPr lang="en-US" dirty="0"/>
          </a:p>
        </p:txBody>
      </p:sp>
      <p:pic>
        <p:nvPicPr>
          <p:cNvPr id="5" name="Content Placeholder 4" descr="Reading_Rockets.png"/>
          <p:cNvPicPr>
            <a:picLocks noGrp="1" noChangeAspect="1"/>
          </p:cNvPicPr>
          <p:nvPr>
            <p:ph sz="half" idx="1"/>
          </p:nvPr>
        </p:nvPicPr>
        <p:blipFill>
          <a:blip r:embed="rId3" cstate="print"/>
          <a:stretch>
            <a:fillRect/>
          </a:stretch>
        </p:blipFill>
        <p:spPr>
          <a:xfrm rot="19676660">
            <a:off x="52815" y="2448627"/>
            <a:ext cx="5424856" cy="1757426"/>
          </a:xfrm>
        </p:spPr>
      </p:pic>
      <p:sp>
        <p:nvSpPr>
          <p:cNvPr id="4" name="Content Placeholder 3"/>
          <p:cNvSpPr>
            <a:spLocks noGrp="1"/>
          </p:cNvSpPr>
          <p:nvPr>
            <p:ph sz="half" idx="2"/>
          </p:nvPr>
        </p:nvSpPr>
        <p:spPr>
          <a:xfrm>
            <a:off x="4648200" y="2895600"/>
            <a:ext cx="4082901" cy="3265966"/>
          </a:xfrm>
        </p:spPr>
        <p:txBody>
          <a:bodyPr>
            <a:normAutofit/>
          </a:bodyPr>
          <a:lstStyle/>
          <a:p>
            <a:r>
              <a:rPr lang="en-US" sz="2400" dirty="0" smtClean="0"/>
              <a:t>Extensive amount of information regarding literacy skills for</a:t>
            </a:r>
          </a:p>
          <a:p>
            <a:pPr lvl="1"/>
            <a:r>
              <a:rPr lang="en-US" sz="2100" dirty="0" smtClean="0"/>
              <a:t>Teachers</a:t>
            </a:r>
          </a:p>
          <a:p>
            <a:pPr lvl="2"/>
            <a:r>
              <a:rPr lang="en-US" sz="1700" dirty="0" err="1" smtClean="0"/>
              <a:t>FAQs</a:t>
            </a:r>
            <a:endParaRPr lang="en-US" sz="1700" dirty="0" smtClean="0"/>
          </a:p>
          <a:p>
            <a:pPr lvl="1"/>
            <a:r>
              <a:rPr lang="en-US" sz="2100" dirty="0" smtClean="0"/>
              <a:t>Parents</a:t>
            </a:r>
          </a:p>
          <a:p>
            <a:pPr lvl="1"/>
            <a:r>
              <a:rPr lang="en-US" sz="2100" dirty="0" smtClean="0"/>
              <a:t>Principals</a:t>
            </a:r>
          </a:p>
          <a:p>
            <a:pPr lvl="1"/>
            <a:r>
              <a:rPr lang="en-US" sz="2100" dirty="0" smtClean="0"/>
              <a:t>Librarians</a:t>
            </a:r>
            <a:endParaRPr lang="en-US" sz="2100" dirty="0" smtClean="0"/>
          </a:p>
        </p:txBody>
      </p:sp>
      <p:sp>
        <p:nvSpPr>
          <p:cNvPr id="6" name="TextBox 5"/>
          <p:cNvSpPr txBox="1"/>
          <p:nvPr/>
        </p:nvSpPr>
        <p:spPr>
          <a:xfrm>
            <a:off x="838200" y="6096000"/>
            <a:ext cx="4114800" cy="369332"/>
          </a:xfrm>
          <a:prstGeom prst="rect">
            <a:avLst/>
          </a:prstGeom>
          <a:noFill/>
        </p:spPr>
        <p:txBody>
          <a:bodyPr wrap="square" rtlCol="0">
            <a:spAutoFit/>
          </a:bodyPr>
          <a:lstStyle/>
          <a:p>
            <a:r>
              <a:rPr lang="en-US" dirty="0" err="1" smtClean="0">
                <a:hlinkClick r:id="rId4"/>
              </a:rPr>
              <a:t>http://www.readingrockets.org/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Secondary Resources</a:t>
            </a:r>
            <a:endParaRPr lang="en-US" dirty="0"/>
          </a:p>
        </p:txBody>
      </p:sp>
      <p:sp>
        <p:nvSpPr>
          <p:cNvPr id="3" name="Subtitle 2"/>
          <p:cNvSpPr>
            <a:spLocks noGrp="1"/>
          </p:cNvSpPr>
          <p:nvPr>
            <p:ph type="subTitle" idx="1"/>
          </p:nvPr>
        </p:nvSpPr>
        <p:spPr/>
        <p:txBody>
          <a:bodyPr/>
          <a:lstStyle/>
          <a:p>
            <a:r>
              <a:rPr lang="en-US" dirty="0" smtClean="0"/>
              <a:t>Online Literacy Resources</a:t>
            </a:r>
            <a:endParaRPr lang="en-US" dirty="0"/>
          </a:p>
        </p:txBody>
      </p:sp>
      <p:pic>
        <p:nvPicPr>
          <p:cNvPr id="1027" name="Picture 3" descr="C:\Users\Heather\AppData\Local\Microsoft\Windows\Temporary Internet Files\Content.IE5\6NL64SFR\MC900156777[1].wmf"/>
          <p:cNvPicPr>
            <a:picLocks noChangeAspect="1" noChangeArrowheads="1"/>
          </p:cNvPicPr>
          <p:nvPr/>
        </p:nvPicPr>
        <p:blipFill>
          <a:blip r:embed="rId2" cstate="print"/>
          <a:srcRect/>
          <a:stretch>
            <a:fillRect/>
          </a:stretch>
        </p:blipFill>
        <p:spPr bwMode="auto">
          <a:xfrm>
            <a:off x="1062370" y="1143000"/>
            <a:ext cx="2449021" cy="2286000"/>
          </a:xfrm>
          <a:prstGeom prst="rect">
            <a:avLst/>
          </a:prstGeom>
          <a:noFill/>
        </p:spPr>
      </p:pic>
      <p:pic>
        <p:nvPicPr>
          <p:cNvPr id="1028" name="Picture 4" descr="C:\Users\Heather\AppData\Local\Microsoft\Windows\Temporary Internet Files\Content.IE5\6NL64SFR\MC900431568[1].png"/>
          <p:cNvPicPr>
            <a:picLocks noChangeAspect="1" noChangeArrowheads="1"/>
          </p:cNvPicPr>
          <p:nvPr/>
        </p:nvPicPr>
        <p:blipFill>
          <a:blip r:embed="rId3" cstate="print"/>
          <a:srcRect/>
          <a:stretch>
            <a:fillRect/>
          </a:stretch>
        </p:blipFill>
        <p:spPr bwMode="auto">
          <a:xfrm>
            <a:off x="5715000" y="2667000"/>
            <a:ext cx="1904762" cy="1917460"/>
          </a:xfrm>
          <a:prstGeom prst="rect">
            <a:avLst/>
          </a:prstGeom>
          <a:noFill/>
        </p:spPr>
      </p:pic>
      <p:pic>
        <p:nvPicPr>
          <p:cNvPr id="1029" name="Picture 5" descr="C:\Users\Heather\AppData\Local\Microsoft\Windows\Temporary Internet Files\Content.IE5\PS47JOJH\MC900239011[1].wmf"/>
          <p:cNvPicPr>
            <a:picLocks noChangeAspect="1" noChangeArrowheads="1"/>
          </p:cNvPicPr>
          <p:nvPr/>
        </p:nvPicPr>
        <p:blipFill>
          <a:blip r:embed="rId4" cstate="print"/>
          <a:srcRect/>
          <a:stretch>
            <a:fillRect/>
          </a:stretch>
        </p:blipFill>
        <p:spPr bwMode="auto">
          <a:xfrm>
            <a:off x="5257800" y="457200"/>
            <a:ext cx="1808683" cy="148681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573</TotalTime>
  <Words>1486</Words>
  <Application>Microsoft Office PowerPoint</Application>
  <PresentationFormat>On-screen Show (4:3)</PresentationFormat>
  <Paragraphs>165</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Trek</vt:lpstr>
      <vt:lpstr>Elementary Resources</vt:lpstr>
      <vt:lpstr>Slide 2</vt:lpstr>
      <vt:lpstr>Read kiddo read</vt:lpstr>
      <vt:lpstr>literactive</vt:lpstr>
      <vt:lpstr>International Children’s Digital Library</vt:lpstr>
      <vt:lpstr>Starfall</vt:lpstr>
      <vt:lpstr>Reading Planet</vt:lpstr>
      <vt:lpstr>Reading Rockets</vt:lpstr>
      <vt:lpstr>Secondary Resources</vt:lpstr>
      <vt:lpstr>Internet Public Library a+ Writing</vt:lpstr>
      <vt:lpstr>Adlit.org</vt:lpstr>
      <vt:lpstr>Online ebooks</vt:lpstr>
      <vt:lpstr>Books should be free</vt:lpstr>
      <vt:lpstr>Various Literacy Websites</vt:lpstr>
      <vt:lpstr>Free reading</vt:lpstr>
      <vt:lpstr>Young Adult Library Services Assn.</vt:lpstr>
      <vt:lpstr>Google Literacy</vt:lpstr>
      <vt:lpstr>Web 2.0 interactives </vt:lpstr>
      <vt:lpstr>Piclit</vt:lpstr>
      <vt:lpstr>zoobursts</vt:lpstr>
      <vt:lpstr>PBS Whiteboard</vt:lpstr>
      <vt:lpstr>Building Language for Literacy</vt:lpstr>
      <vt:lpstr>storybird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dc:creator>
  <cp:lastModifiedBy>Heather</cp:lastModifiedBy>
  <cp:revision>47</cp:revision>
  <dcterms:created xsi:type="dcterms:W3CDTF">2011-11-29T18:12:18Z</dcterms:created>
  <dcterms:modified xsi:type="dcterms:W3CDTF">2011-11-30T19:19:28Z</dcterms:modified>
</cp:coreProperties>
</file>